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26" r:id="rId2"/>
  </p:sldMasterIdLst>
  <p:notesMasterIdLst>
    <p:notesMasterId r:id="rId29"/>
  </p:notesMasterIdLst>
  <p:handoutMasterIdLst>
    <p:handoutMasterId r:id="rId30"/>
  </p:handoutMasterIdLst>
  <p:sldIdLst>
    <p:sldId id="648" r:id="rId3"/>
    <p:sldId id="742" r:id="rId4"/>
    <p:sldId id="743" r:id="rId5"/>
    <p:sldId id="744" r:id="rId6"/>
    <p:sldId id="746" r:id="rId7"/>
    <p:sldId id="783" r:id="rId8"/>
    <p:sldId id="784" r:id="rId9"/>
    <p:sldId id="747" r:id="rId10"/>
    <p:sldId id="748" r:id="rId11"/>
    <p:sldId id="749" r:id="rId12"/>
    <p:sldId id="750" r:id="rId13"/>
    <p:sldId id="751" r:id="rId14"/>
    <p:sldId id="752" r:id="rId15"/>
    <p:sldId id="753" r:id="rId16"/>
    <p:sldId id="755" r:id="rId17"/>
    <p:sldId id="756" r:id="rId18"/>
    <p:sldId id="781" r:id="rId19"/>
    <p:sldId id="782" r:id="rId20"/>
    <p:sldId id="792" r:id="rId21"/>
    <p:sldId id="793" r:id="rId22"/>
    <p:sldId id="791" r:id="rId23"/>
    <p:sldId id="785" r:id="rId24"/>
    <p:sldId id="745" r:id="rId25"/>
    <p:sldId id="777" r:id="rId26"/>
    <p:sldId id="796" r:id="rId27"/>
    <p:sldId id="318" r:id="rId2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00FF"/>
    <a:srgbClr val="CC0000"/>
    <a:srgbClr val="3366FF"/>
    <a:srgbClr val="339933"/>
    <a:srgbClr val="008000"/>
    <a:srgbClr val="CCFF33"/>
    <a:srgbClr val="CCFF99"/>
    <a:srgbClr val="66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800" autoAdjust="0"/>
    <p:restoredTop sz="78250" autoAdjust="0"/>
  </p:normalViewPr>
  <p:slideViewPr>
    <p:cSldViewPr snapToGrid="0">
      <p:cViewPr varScale="1">
        <p:scale>
          <a:sx n="89" d="100"/>
          <a:sy n="89" d="100"/>
        </p:scale>
        <p:origin x="2406" y="108"/>
      </p:cViewPr>
      <p:guideLst>
        <p:guide orient="horz" pos="2160"/>
        <p:guide pos="28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93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108\UntersuchungenU$\Projekte\UZ-RICHTLINIEN\Uz301_Schulen_&amp;_PH_(UZSP)\FEEDBACK_Evaluation_2018-2005\!_2022-21_Evaluation_Uz301\AUSWERTUNG-ROHDATEN_Wirkungen_Uz301-Schulen_2021-11(2022-07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AT" sz="1600" baseline="0" dirty="0">
                <a:latin typeface="Arial" panose="020B0604020202020204" pitchFamily="34" charset="0"/>
              </a:rPr>
              <a:t>Wirkungen des Österreichischen Umweltzeichens in Schulen / PH - 2022</a:t>
            </a:r>
          </a:p>
        </c:rich>
      </c:tx>
      <c:layout>
        <c:manualLayout>
          <c:xMode val="edge"/>
          <c:yMode val="edge"/>
          <c:x val="0.1022949988910381"/>
          <c:y val="2.5528375998363752E-2"/>
        </c:manualLayout>
      </c:layout>
      <c:overlay val="0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0721728079104765"/>
          <c:y val="0.11919610989065238"/>
          <c:w val="0.6177030710429724"/>
          <c:h val="0.811360627738580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'GRAFIK-Daten 2022'!$B$1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5.13478818998716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63-4230-B927-22DB27739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kern="0" spc="200" normalizeH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2022'!$B$2:$B$16</c:f>
              <c:numCache>
                <c:formatCode>0.0%</c:formatCode>
                <c:ptCount val="15"/>
                <c:pt idx="0">
                  <c:v>5.2631578947368418E-2</c:v>
                </c:pt>
                <c:pt idx="1">
                  <c:v>9.2105263157894732E-2</c:v>
                </c:pt>
                <c:pt idx="2">
                  <c:v>0.14473684210526316</c:v>
                </c:pt>
                <c:pt idx="3">
                  <c:v>0.11842105263157894</c:v>
                </c:pt>
                <c:pt idx="4">
                  <c:v>0.13157894736842105</c:v>
                </c:pt>
                <c:pt idx="5">
                  <c:v>0.22368421052631579</c:v>
                </c:pt>
                <c:pt idx="6">
                  <c:v>0.23684210526315788</c:v>
                </c:pt>
                <c:pt idx="7">
                  <c:v>0.14473684210526316</c:v>
                </c:pt>
                <c:pt idx="8">
                  <c:v>0.21052631578947367</c:v>
                </c:pt>
                <c:pt idx="9">
                  <c:v>0.22368421052631579</c:v>
                </c:pt>
                <c:pt idx="10">
                  <c:v>0.13157894736842105</c:v>
                </c:pt>
                <c:pt idx="11">
                  <c:v>0.31578947368421051</c:v>
                </c:pt>
                <c:pt idx="12">
                  <c:v>0.34210526315789475</c:v>
                </c:pt>
                <c:pt idx="13">
                  <c:v>0.32894736842105265</c:v>
                </c:pt>
                <c:pt idx="14">
                  <c:v>0.57894736842105265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3-4230-B927-22DB277390F4}"/>
            </c:ext>
          </c:extLst>
        </c:ser>
        <c:ser>
          <c:idx val="1"/>
          <c:order val="1"/>
          <c:tx>
            <c:strRef>
              <c:f>'GRAFIK-Daten 2022'!$C$1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spc="10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2022'!$C$2:$C$16</c:f>
              <c:numCache>
                <c:formatCode>0.0%</c:formatCode>
                <c:ptCount val="15"/>
                <c:pt idx="0">
                  <c:v>0.10526315789473684</c:v>
                </c:pt>
                <c:pt idx="1">
                  <c:v>0.26315789473684209</c:v>
                </c:pt>
                <c:pt idx="2">
                  <c:v>0.19736842105263158</c:v>
                </c:pt>
                <c:pt idx="3">
                  <c:v>0.25</c:v>
                </c:pt>
                <c:pt idx="4">
                  <c:v>0.27631578947368424</c:v>
                </c:pt>
                <c:pt idx="5">
                  <c:v>0.23684210526315788</c:v>
                </c:pt>
                <c:pt idx="6">
                  <c:v>0.21052631578947367</c:v>
                </c:pt>
                <c:pt idx="7">
                  <c:v>0.27631578947368424</c:v>
                </c:pt>
                <c:pt idx="8">
                  <c:v>0.23684210526315788</c:v>
                </c:pt>
                <c:pt idx="9">
                  <c:v>0.30263157894736842</c:v>
                </c:pt>
                <c:pt idx="10">
                  <c:v>0.47368421052631576</c:v>
                </c:pt>
                <c:pt idx="11">
                  <c:v>0.28947368421052633</c:v>
                </c:pt>
                <c:pt idx="12">
                  <c:v>0.28947368421052633</c:v>
                </c:pt>
                <c:pt idx="13">
                  <c:v>0.35526315789473684</c:v>
                </c:pt>
                <c:pt idx="14">
                  <c:v>0.32894736842105265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63-4230-B927-22DB277390F4}"/>
            </c:ext>
          </c:extLst>
        </c:ser>
        <c:ser>
          <c:idx val="2"/>
          <c:order val="2"/>
          <c:tx>
            <c:strRef>
              <c:f>'GRAFIK-Daten 2022'!$D$1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2022'!$D$2:$D$16</c:f>
              <c:numCache>
                <c:formatCode>0.0%</c:formatCode>
                <c:ptCount val="15"/>
                <c:pt idx="0">
                  <c:v>0.23684210526315788</c:v>
                </c:pt>
                <c:pt idx="1">
                  <c:v>0.18421052631578946</c:v>
                </c:pt>
                <c:pt idx="2">
                  <c:v>0.25</c:v>
                </c:pt>
                <c:pt idx="3">
                  <c:v>0.23684210526315788</c:v>
                </c:pt>
                <c:pt idx="4">
                  <c:v>0.23684210526315788</c:v>
                </c:pt>
                <c:pt idx="5">
                  <c:v>0.18421052631578946</c:v>
                </c:pt>
                <c:pt idx="6">
                  <c:v>0.23684210526315788</c:v>
                </c:pt>
                <c:pt idx="7">
                  <c:v>0.27631578947368424</c:v>
                </c:pt>
                <c:pt idx="8">
                  <c:v>0.27631578947368424</c:v>
                </c:pt>
                <c:pt idx="9">
                  <c:v>0.23684210526315788</c:v>
                </c:pt>
                <c:pt idx="10">
                  <c:v>0.21052631578947367</c:v>
                </c:pt>
                <c:pt idx="11">
                  <c:v>0.21052631578947367</c:v>
                </c:pt>
                <c:pt idx="12">
                  <c:v>0.21052631578947367</c:v>
                </c:pt>
                <c:pt idx="13">
                  <c:v>0.22368421052631579</c:v>
                </c:pt>
                <c:pt idx="14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63-4230-B927-22DB277390F4}"/>
            </c:ext>
          </c:extLst>
        </c:ser>
        <c:ser>
          <c:idx val="3"/>
          <c:order val="3"/>
          <c:tx>
            <c:strRef>
              <c:f>'GRAFIK-Daten 2022'!$E$1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2022'!$E$2:$E$16</c:f>
              <c:numCache>
                <c:formatCode>0.0%</c:formatCode>
                <c:ptCount val="15"/>
                <c:pt idx="0">
                  <c:v>0.19736842105263158</c:v>
                </c:pt>
                <c:pt idx="1">
                  <c:v>0.11842105263157894</c:v>
                </c:pt>
                <c:pt idx="2">
                  <c:v>0.13157894736842105</c:v>
                </c:pt>
                <c:pt idx="3">
                  <c:v>6.5789473684210523E-2</c:v>
                </c:pt>
                <c:pt idx="4">
                  <c:v>9.2105263157894732E-2</c:v>
                </c:pt>
                <c:pt idx="5">
                  <c:v>0.10526315789473684</c:v>
                </c:pt>
                <c:pt idx="6">
                  <c:v>0.15789473684210525</c:v>
                </c:pt>
                <c:pt idx="7">
                  <c:v>9.2105263157894732E-2</c:v>
                </c:pt>
                <c:pt idx="8">
                  <c:v>0.11842105263157894</c:v>
                </c:pt>
                <c:pt idx="9">
                  <c:v>5.2631578947368418E-2</c:v>
                </c:pt>
                <c:pt idx="10">
                  <c:v>5.2631578947368418E-2</c:v>
                </c:pt>
                <c:pt idx="11">
                  <c:v>6.5789473684210523E-2</c:v>
                </c:pt>
                <c:pt idx="12">
                  <c:v>5.2631578947368418E-2</c:v>
                </c:pt>
                <c:pt idx="13">
                  <c:v>9.2105263157894732E-2</c:v>
                </c:pt>
                <c:pt idx="14">
                  <c:v>2.6315789473684209E-2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63-4230-B927-22DB277390F4}"/>
            </c:ext>
          </c:extLst>
        </c:ser>
        <c:ser>
          <c:idx val="4"/>
          <c:order val="4"/>
          <c:tx>
            <c:strRef>
              <c:f>'GRAFIK-Daten 2022'!$F$1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2022'!$F$2:$F$16</c:f>
              <c:numCache>
                <c:formatCode>0.0%</c:formatCode>
                <c:ptCount val="15"/>
                <c:pt idx="0">
                  <c:v>7.8947368421052627E-2</c:v>
                </c:pt>
                <c:pt idx="1">
                  <c:v>2.6315789473684209E-2</c:v>
                </c:pt>
                <c:pt idx="2">
                  <c:v>3.9473684210526314E-2</c:v>
                </c:pt>
                <c:pt idx="3">
                  <c:v>2.6315789473684209E-2</c:v>
                </c:pt>
                <c:pt idx="4">
                  <c:v>3.9473684210526314E-2</c:v>
                </c:pt>
                <c:pt idx="5">
                  <c:v>2.6315789473684209E-2</c:v>
                </c:pt>
                <c:pt idx="6">
                  <c:v>5.2631578947368418E-2</c:v>
                </c:pt>
                <c:pt idx="7">
                  <c:v>6.5789473684210523E-2</c:v>
                </c:pt>
                <c:pt idx="8">
                  <c:v>3.9473684210526314E-2</c:v>
                </c:pt>
                <c:pt idx="9">
                  <c:v>3.9473684210526314E-2</c:v>
                </c:pt>
                <c:pt idx="10">
                  <c:v>9.2105263157894732E-2</c:v>
                </c:pt>
                <c:pt idx="11">
                  <c:v>2.6315789473684209E-2</c:v>
                </c:pt>
                <c:pt idx="12">
                  <c:v>1.3157894736842105E-2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63-4230-B927-22DB277390F4}"/>
            </c:ext>
          </c:extLst>
        </c:ser>
        <c:ser>
          <c:idx val="5"/>
          <c:order val="5"/>
          <c:tx>
            <c:strRef>
              <c:f>'GRAFIK-Daten 2022'!$G$1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2022'!$G$2:$G$16</c:f>
              <c:numCache>
                <c:formatCode>0.0%</c:formatCode>
                <c:ptCount val="15"/>
                <c:pt idx="0">
                  <c:v>7.8947368421052627E-2</c:v>
                </c:pt>
                <c:pt idx="1">
                  <c:v>6.5789473684210523E-2</c:v>
                </c:pt>
                <c:pt idx="2">
                  <c:v>7.8947368421052627E-2</c:v>
                </c:pt>
                <c:pt idx="3">
                  <c:v>6.5789473684210523E-2</c:v>
                </c:pt>
                <c:pt idx="4">
                  <c:v>3.9473684210526314E-2</c:v>
                </c:pt>
                <c:pt idx="5">
                  <c:v>6.5789473684210523E-2</c:v>
                </c:pt>
                <c:pt idx="6">
                  <c:v>2.6315789473684209E-2</c:v>
                </c:pt>
                <c:pt idx="7">
                  <c:v>2.6315789473684209E-2</c:v>
                </c:pt>
                <c:pt idx="8">
                  <c:v>6.5789473684210523E-2</c:v>
                </c:pt>
                <c:pt idx="9">
                  <c:v>2.6315789473684209E-2</c:v>
                </c:pt>
                <c:pt idx="10">
                  <c:v>1.3157894736842105E-2</c:v>
                </c:pt>
                <c:pt idx="11">
                  <c:v>5.2631578947368418E-2</c:v>
                </c:pt>
                <c:pt idx="12">
                  <c:v>3.9473684210526314E-2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63-4230-B927-22DB277390F4}"/>
            </c:ext>
          </c:extLst>
        </c:ser>
        <c:ser>
          <c:idx val="6"/>
          <c:order val="6"/>
          <c:tx>
            <c:strRef>
              <c:f>'GRAFIK-Daten 2022'!$H$1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rgbClr val="FFFFFF"/>
            </a:solidFill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  <c:invertIfNegative val="0"/>
          <c:dLbls>
            <c:dLbl>
              <c:idx val="6"/>
              <c:layout>
                <c:manualLayout>
                  <c:x val="2.56762949066014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63-4230-B927-22DB277390F4}"/>
                </c:ext>
              </c:extLst>
            </c:dLbl>
            <c:dLbl>
              <c:idx val="8"/>
              <c:layout>
                <c:manualLayout>
                  <c:x val="2.5676294906601467E-3"/>
                  <c:y val="4.55926258647838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63-4230-B927-22DB277390F4}"/>
                </c:ext>
              </c:extLst>
            </c:dLbl>
            <c:spPr>
              <a:ln w="1270">
                <a:noFill/>
              </a:ln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2022'!$H$2:$H$16</c:f>
              <c:numCache>
                <c:formatCode>0.0%</c:formatCode>
                <c:ptCount val="15"/>
                <c:pt idx="0">
                  <c:v>0.25</c:v>
                </c:pt>
                <c:pt idx="1">
                  <c:v>0.25</c:v>
                </c:pt>
                <c:pt idx="2">
                  <c:v>0.15789473684210525</c:v>
                </c:pt>
                <c:pt idx="3">
                  <c:v>0.23684210526315788</c:v>
                </c:pt>
                <c:pt idx="4">
                  <c:v>0.18421052631578946</c:v>
                </c:pt>
                <c:pt idx="5">
                  <c:v>0.15789473684210525</c:v>
                </c:pt>
                <c:pt idx="6">
                  <c:v>7.8947368421052627E-2</c:v>
                </c:pt>
                <c:pt idx="7">
                  <c:v>0.11842105263157894</c:v>
                </c:pt>
                <c:pt idx="8">
                  <c:v>5.2631578947368418E-2</c:v>
                </c:pt>
                <c:pt idx="9">
                  <c:v>0.11842105263157894</c:v>
                </c:pt>
                <c:pt idx="10">
                  <c:v>2.6315789473684209E-2</c:v>
                </c:pt>
                <c:pt idx="11">
                  <c:v>3.9473684210526314E-2</c:v>
                </c:pt>
                <c:pt idx="12">
                  <c:v>5.2631578947368418E-2</c:v>
                </c:pt>
                <c:pt idx="13">
                  <c:v>0</c:v>
                </c:pt>
                <c:pt idx="14">
                  <c:v>1.3157894736842105E-2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463-4230-B927-22DB277390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100"/>
        <c:axId val="314864824"/>
        <c:axId val="314865216"/>
      </c:barChart>
      <c:catAx>
        <c:axId val="3148648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aseline="0">
                <a:latin typeface="Arial" panose="020B0604020202020204" pitchFamily="34" charset="0"/>
              </a:defRPr>
            </a:pPr>
            <a:endParaRPr lang="de-DE"/>
          </a:p>
        </c:txPr>
        <c:crossAx val="314865216"/>
        <c:crosses val="autoZero"/>
        <c:auto val="1"/>
        <c:lblAlgn val="ctr"/>
        <c:lblOffset val="100"/>
        <c:noMultiLvlLbl val="0"/>
      </c:catAx>
      <c:valAx>
        <c:axId val="3148652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1486482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sz="1000" baseline="0">
                <a:latin typeface="Arial" panose="020B0604020202020204" pitchFamily="34" charset="0"/>
              </a:defRPr>
            </a:pPr>
            <a:endParaRPr lang="de-DE"/>
          </a:p>
        </c:txPr>
      </c:legendEntry>
      <c:layout>
        <c:manualLayout>
          <c:xMode val="edge"/>
          <c:yMode val="edge"/>
          <c:x val="0.93318681651800262"/>
          <c:y val="0.17721741123315926"/>
          <c:w val="5.0290734832351927E-2"/>
          <c:h val="0.55746220713236538"/>
        </c:manualLayout>
      </c:layout>
      <c:overlay val="0"/>
      <c:txPr>
        <a:bodyPr/>
        <a:lstStyle/>
        <a:p>
          <a:pPr>
            <a:defRPr sz="1200" baseline="0">
              <a:latin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>
            <a:lvl1pPr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>
            <a:lvl1pPr algn="r"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34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b" anchorCtr="0" compatLnSpc="1">
            <a:prstTxWarp prst="textNoShape">
              <a:avLst/>
            </a:prstTxWarp>
          </a:bodyPr>
          <a:lstStyle>
            <a:lvl1pPr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4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b" anchorCtr="0" compatLnSpc="1">
            <a:prstTxWarp prst="textNoShape">
              <a:avLst/>
            </a:prstTxWarp>
          </a:bodyPr>
          <a:lstStyle>
            <a:lvl1pPr algn="r" defTabSz="926809">
              <a:defRPr sz="1200" b="0"/>
            </a:lvl1pPr>
          </a:lstStyle>
          <a:p>
            <a:pPr>
              <a:defRPr/>
            </a:pPr>
            <a:fld id="{B0D6AB8F-3493-430F-8A23-655193A2DB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892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17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>
            <a:lvl1pPr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4" y="0"/>
            <a:ext cx="2917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>
            <a:lvl1pPr algn="r"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7470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730750"/>
            <a:ext cx="4992687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61500"/>
            <a:ext cx="2917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b" anchorCtr="0" compatLnSpc="1">
            <a:prstTxWarp prst="textNoShape">
              <a:avLst/>
            </a:prstTxWarp>
          </a:bodyPr>
          <a:lstStyle>
            <a:lvl1pPr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4" y="9461500"/>
            <a:ext cx="2917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b" anchorCtr="0" compatLnSpc="1">
            <a:prstTxWarp prst="textNoShape">
              <a:avLst/>
            </a:prstTxWarp>
          </a:bodyPr>
          <a:lstStyle>
            <a:lvl1pPr algn="r" defTabSz="926809">
              <a:defRPr sz="1200" b="0"/>
            </a:lvl1pPr>
          </a:lstStyle>
          <a:p>
            <a:pPr>
              <a:defRPr/>
            </a:pPr>
            <a:fld id="{F4144C40-7ACB-4042-A8D4-B7694518C9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92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schulen/umsetzu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AD6AD5-9D1E-45BB-BE5D-65ED72D27B93}" type="slidenum">
              <a:rPr lang="de-DE" altLang="de-DE" sz="1200" b="0" smtClean="0"/>
              <a:pPr/>
              <a:t>1</a:t>
            </a:fld>
            <a:endParaRPr lang="de-DE" altLang="de-DE" sz="12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7"/>
            <a:ext cx="5060950" cy="446722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Der Umweltzeichen-Vortrag ist für min  120 min konzipiert und kann gegebenenfalls gekürzt werden bzw. gibt es auch kürzere Versionen. </a:t>
            </a:r>
          </a:p>
          <a:p>
            <a:pPr>
              <a:buFontTx/>
              <a:buNone/>
            </a:pPr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Damit soll das UZ 301 (Umweltzeichen für Schulen und PH) an Bildungseinrichtungen bzw. den interessierten Kreisen vorgestellt werden.</a:t>
            </a:r>
          </a:p>
        </p:txBody>
      </p:sp>
    </p:spTree>
    <p:extLst>
      <p:ext uri="{BB962C8B-B14F-4D97-AF65-F5344CB8AC3E}">
        <p14:creationId xmlns:p14="http://schemas.microsoft.com/office/powerpoint/2010/main" val="2134177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9" indent="-285691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7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3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9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6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8C33FA-B5FD-4AC6-BA51-8AEA829C6BD0}" type="slidenum">
              <a:rPr lang="de-DE" altLang="de-DE" sz="1200" b="0"/>
              <a:pPr/>
              <a:t>10</a:t>
            </a:fld>
            <a:endParaRPr lang="de-DE" altLang="de-DE" sz="12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Hier ein kleiner Überblick über die Kriterien des ÖUZ für Schulen (und PH): Ich werde dabei nicht ins Detail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gehen können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Es sind weniger Kriterien, als es auf den 1. Blick aussieht!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Für den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Anfang sind etwa 2/3 der Muss-Kriterien und etwa 1/3 der Sollpunkte (bzw. absolut 40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50 Punkte) nötig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(bezogen auf die theoretisch mögliche Gesamtpunktanzahl von 171,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Stufenmodell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) – außerdem können Sie durch mehrere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Eigeninitiativen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bis zu 10 Zusatzpunkte und ab den Folgeprüfungen 6 Bonuspunkte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(Kriterium M18) erreichen.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Wahrscheinlich haben sie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viele Kriterien „schon in der Tasche“,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vielleicht existiert nicht immer ein gemeinsames bzw.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dokumentiertes Wissen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dazu.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Durch die Software werden – von allen Kriterien –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etwa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50% der Dokumentation für die Folgeprüfung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dupliziert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Das ist dann schon erarbeitet, falls sich nichts ändert hat.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19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3987" indent="-28615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4597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2436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0275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8115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5953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33792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91631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2F96E6-17F1-4D48-9152-DA6411B6E034}" type="slidenum">
              <a:rPr lang="de-DE" altLang="de-DE" sz="1200" b="0"/>
              <a:pPr/>
              <a:t>11</a:t>
            </a:fld>
            <a:endParaRPr lang="de-DE" altLang="de-DE" sz="12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5700" cy="37242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FETT &amp; ROT = Muss</a:t>
            </a:r>
            <a:r>
              <a:rPr lang="de-DE" alt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 = Soll-Kriterium </a:t>
            </a:r>
            <a:br>
              <a:rPr lang="de-DE" altLang="de-DE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Dieser Bereich ist der Kern des UZ 301 </a:t>
            </a:r>
            <a:r>
              <a:rPr lang="de-DE" altLang="de-DE" sz="1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ein </a:t>
            </a:r>
            <a:r>
              <a:rPr lang="de-DE" altLang="de-DE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breit aufgestelltes</a:t>
            </a:r>
            <a:r>
              <a:rPr lang="de-DE" altLang="de-DE" sz="1200" b="1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der Schlüssel zur Umsetzung der Kriterien </a:t>
            </a:r>
            <a:r>
              <a:rPr lang="de-DE" altLang="de-DE" sz="1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ÖUZ</a:t>
            </a:r>
            <a:r>
              <a:rPr lang="de-DE" altLang="de-DE" sz="1200" b="0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altLang="de-DE" sz="1200" b="0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dirty="0">
                <a:latin typeface="Arial" charset="0"/>
                <a:cs typeface="Times New Roman" pitchFamily="18" charset="0"/>
              </a:rPr>
              <a:t>Das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Leitbild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 mit der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operativen Umsetzung durch ein Qualitätsprogramm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(alter Begriff: Schulprogramm) ist dabei das zentrale Instrument sowohl zur Umsetzung des Umweltzeichens  als auch zur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Qualitäts- und Organisationsentwicklung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. </a:t>
            </a:r>
            <a:r>
              <a:rPr lang="de-DE" altLang="de-DE" u="sng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Falls kein Entwicklungsplan</a:t>
            </a:r>
            <a:r>
              <a:rPr lang="de-DE" altLang="de-DE" u="sng" baseline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über QMS mit ÖUZ-Bezug vorhanden (kann Umwelt </a:t>
            </a:r>
            <a:r>
              <a:rPr lang="de-DE" altLang="de-DE" b="1" u="sng" baseline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und/oder</a:t>
            </a:r>
            <a:r>
              <a:rPr lang="de-DE" altLang="de-DE" u="sng" baseline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Gesundheit sein), dann UZ-Maßnahmenplan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. Dazu braucht es auch viel </a:t>
            </a:r>
            <a:r>
              <a:rPr lang="de-DE" altLang="de-DE" sz="1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</a:t>
            </a:r>
            <a:br>
              <a:rPr lang="de-DE" altLang="de-DE" baseline="0" dirty="0">
                <a:latin typeface="Arial" charset="0"/>
                <a:cs typeface="Times New Roman" pitchFamily="18" charset="0"/>
              </a:rPr>
            </a:br>
            <a:r>
              <a:rPr lang="de-DE" altLang="de-DE" b="1" baseline="0" dirty="0">
                <a:latin typeface="Arial" charset="0"/>
                <a:cs typeface="Times New Roman" pitchFamily="18" charset="0"/>
              </a:rPr>
              <a:t>BEISPIEL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: </a:t>
            </a:r>
            <a:r>
              <a:rPr lang="de-DE" altLang="de-DE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SQA-2 = Leseförderung, dann </a:t>
            </a:r>
            <a:r>
              <a:rPr lang="de-DE" altLang="de-DE" sz="1200" b="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DE" altLang="de-DE" sz="1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auch 25 – 30% umweltbezogene</a:t>
            </a:r>
            <a:r>
              <a:rPr lang="de-DE" altLang="de-DE" sz="1200" b="0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Texte im Sinne von ÖUZ;</a:t>
            </a:r>
            <a:r>
              <a:rPr lang="de-DE" altLang="de-DE" sz="1200" b="1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de-DE" sz="1200" b="1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1200" b="1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charset="0"/>
                <a:cs typeface="Times New Roman" pitchFamily="18" charset="0"/>
              </a:rPr>
              <a:t>Weitere Kriterien fördern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Partizipation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 und ein positives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Lern- und Arbeitsklima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 sowie die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Sichtbarkeit des Umweltzeichens 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nach außen (Medien- und Öffentlichkeitsarbeit).</a:t>
            </a:r>
            <a:br>
              <a:rPr lang="de-DE" altLang="de-DE" dirty="0">
                <a:latin typeface="Arial" charset="0"/>
                <a:cs typeface="Times New Roman" pitchFamily="18" charset="0"/>
              </a:rPr>
            </a:br>
            <a:endParaRPr lang="de-AT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49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3987" indent="-28615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4597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2436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0275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8115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5953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33792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91631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2F96E6-17F1-4D48-9152-DA6411B6E034}" type="slidenum">
              <a:rPr lang="de-DE" altLang="de-DE" sz="1200" b="0"/>
              <a:pPr/>
              <a:t>12</a:t>
            </a:fld>
            <a:endParaRPr lang="de-DE" altLang="de-DE" sz="12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5700" cy="37242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de-DE" altLang="de-DE" dirty="0">
                <a:latin typeface="Arial" charset="0"/>
                <a:cs typeface="Times New Roman" pitchFamily="18" charset="0"/>
              </a:rPr>
            </a:br>
            <a:r>
              <a:rPr lang="de-DE" altLang="de-DE" dirty="0">
                <a:latin typeface="Arial" charset="0"/>
                <a:cs typeface="Times New Roman" pitchFamily="18" charset="0"/>
              </a:rPr>
              <a:t>Schließlich gibt es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bereichsübergreifende Kriterien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, die u. a. Energie, Abfall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und Beschaffung betreffen bzw. Maßnahmen im Sinne des ÖUZ oder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 Umwelt-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Kennzahlen dazu aufzeigen.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>
              <a:latin typeface="Arial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b="1" dirty="0">
                <a:latin typeface="Arial" charset="0"/>
                <a:cs typeface="Times New Roman" pitchFamily="18" charset="0"/>
              </a:rPr>
              <a:t>STOP </a:t>
            </a:r>
            <a:r>
              <a:rPr lang="de-DE" altLang="de-DE" sz="1800" b="1" dirty="0"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 Einleitung nächste Folie</a:t>
            </a:r>
            <a:br>
              <a:rPr lang="de-DE" altLang="de-DE" sz="1800" b="1" dirty="0">
                <a:latin typeface="Arial" charset="0"/>
                <a:cs typeface="Times New Roman" pitchFamily="18" charset="0"/>
              </a:rPr>
            </a:br>
            <a:br>
              <a:rPr lang="de-DE" altLang="de-DE" dirty="0">
                <a:latin typeface="Arial" charset="0"/>
                <a:cs typeface="Times New Roman" pitchFamily="18" charset="0"/>
              </a:rPr>
            </a:br>
            <a:endParaRPr lang="de-AT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97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9A179F-5455-47C4-B947-CCD74337433D}" type="slidenum">
              <a:rPr lang="de-DE" altLang="de-DE" sz="1200" b="0" smtClean="0"/>
              <a:pPr/>
              <a:t>13</a:t>
            </a:fld>
            <a:endParaRPr lang="de-DE" altLang="de-DE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74700"/>
            <a:ext cx="4962525" cy="37226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b="1" dirty="0">
                <a:latin typeface="Arial" charset="0"/>
                <a:cs typeface="Times New Roman" pitchFamily="18" charset="0"/>
              </a:rPr>
              <a:t>Im Focus einer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 BNE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steht 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: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    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was bedeutet gutes Lernen an der Schule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, wie wird es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umgesetzt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, was kann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verbessert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werden. … (Analyse = immer 1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Regelkreis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) UND … welche </a:t>
            </a:r>
            <a:r>
              <a:rPr lang="de-AT" altLang="de-DE" b="1" i="0" baseline="0" dirty="0">
                <a:latin typeface="Arial" charset="0"/>
                <a:cs typeface="Times New Roman" pitchFamily="18" charset="0"/>
              </a:rPr>
              <a:t>Kompetenzen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brauchen wir für eine komplexe, herausfordernde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Zukunft  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…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 Dafür &amp; für die Kompetenzen einer BNE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braucht es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auch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Weiterbildung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. </a:t>
            </a:r>
            <a:br>
              <a:rPr lang="de-AT" altLang="de-DE" b="0" baseline="0" dirty="0">
                <a:latin typeface="Arial" charset="0"/>
                <a:cs typeface="Times New Roman" pitchFamily="18" charset="0"/>
              </a:rPr>
            </a:br>
            <a:r>
              <a:rPr lang="de-DE" altLang="de-DE" b="0" baseline="-25000" dirty="0">
                <a:latin typeface="Arial" charset="0"/>
                <a:cs typeface="Times New Roman" pitchFamily="18" charset="0"/>
              </a:rPr>
              <a:t>***********************************************************************</a:t>
            </a:r>
            <a:br>
              <a:rPr lang="de-AT" altLang="de-DE" b="0" baseline="0" dirty="0">
                <a:latin typeface="Arial" charset="0"/>
                <a:cs typeface="Times New Roman" pitchFamily="18" charset="0"/>
              </a:rPr>
            </a:br>
            <a:r>
              <a:rPr lang="de-DE" altLang="de-DE" b="0" dirty="0">
                <a:latin typeface="Arial" charset="0"/>
                <a:cs typeface="Times New Roman" pitchFamily="18" charset="0"/>
              </a:rPr>
              <a:t>Ziel ist es,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Bildung für eine nachhaltige Entwicklung mit Bildungsqualität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zu verbinden (mit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neuen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 Lehr- und Lernmethoden und weiteren Maßnahmen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, die ein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kompetenzorientiertes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 Lernen 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fördern </a:t>
            </a:r>
            <a:r>
              <a:rPr lang="de-DE" altLang="de-DE" sz="1000" b="0" baseline="0" dirty="0">
                <a:latin typeface="Arial" charset="0"/>
                <a:cs typeface="Times New Roman" pitchFamily="18" charset="0"/>
              </a:rPr>
              <a:t>(z.B. die Blockung von Stunden, flexibel nutzbare Klassenräume, eine Bibliothek … bis zu </a:t>
            </a:r>
            <a:r>
              <a:rPr lang="de-DE" altLang="de-DE" sz="1000" b="1" baseline="0" dirty="0">
                <a:latin typeface="Arial" charset="0"/>
                <a:cs typeface="Times New Roman" pitchFamily="18" charset="0"/>
              </a:rPr>
              <a:t>gendersensiblen Unterrichtsmethoden</a:t>
            </a:r>
            <a:r>
              <a:rPr lang="de-DE" altLang="de-DE" sz="1000" b="0" baseline="0" dirty="0">
                <a:latin typeface="Arial" charset="0"/>
                <a:cs typeface="Times New Roman" pitchFamily="18" charset="0"/>
              </a:rPr>
              <a:t>) </a:t>
            </a:r>
            <a:r>
              <a:rPr lang="de-DE" altLang="de-DE" sz="1000" dirty="0">
                <a:latin typeface="Arial" charset="0"/>
                <a:cs typeface="Times New Roman" pitchFamily="18" charset="0"/>
              </a:rPr>
              <a:t>und umwelt- oder gesundheitsrelevante </a:t>
            </a:r>
            <a:r>
              <a:rPr lang="de-DE" altLang="de-DE" sz="1000" b="1" dirty="0">
                <a:latin typeface="Arial" charset="0"/>
                <a:cs typeface="Times New Roman" pitchFamily="18" charset="0"/>
              </a:rPr>
              <a:t>Projektarbeit</a:t>
            </a:r>
            <a:r>
              <a:rPr lang="de-DE" altLang="de-DE" sz="1000" dirty="0">
                <a:latin typeface="Arial" charset="0"/>
                <a:cs typeface="Times New Roman" pitchFamily="18" charset="0"/>
              </a:rPr>
              <a:t> zu </a:t>
            </a:r>
            <a:r>
              <a:rPr lang="de-DE" altLang="de-DE" sz="1000" b="1" dirty="0">
                <a:latin typeface="Arial" charset="0"/>
                <a:cs typeface="Times New Roman" pitchFamily="18" charset="0"/>
              </a:rPr>
              <a:t>stärken</a:t>
            </a:r>
            <a:r>
              <a:rPr lang="de-DE" altLang="de-DE" sz="1000" dirty="0">
                <a:latin typeface="Arial" charset="0"/>
                <a:cs typeface="Times New Roman" pitchFamily="18" charset="0"/>
              </a:rPr>
              <a:t>. </a:t>
            </a:r>
            <a:br>
              <a:rPr lang="de-DE" altLang="de-DE" sz="1000" dirty="0">
                <a:latin typeface="Arial" charset="0"/>
                <a:cs typeface="Times New Roman" pitchFamily="18" charset="0"/>
              </a:rPr>
            </a:br>
            <a:r>
              <a:rPr lang="de-AT" altLang="de-DE" b="1" baseline="0" dirty="0">
                <a:latin typeface="Arial" charset="0"/>
                <a:cs typeface="Times New Roman" pitchFamily="18" charset="0"/>
              </a:rPr>
              <a:t>BNE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sind einerseits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Methoden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(z.B. Projekte, </a:t>
            </a:r>
            <a:r>
              <a:rPr lang="de-AT" altLang="de-DE" b="0" baseline="0" dirty="0" err="1">
                <a:latin typeface="Arial" charset="0"/>
                <a:cs typeface="Times New Roman" pitchFamily="18" charset="0"/>
              </a:rPr>
              <a:t>brainstorm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, Lerntagebuch) andererseits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Kompetenzen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die Zukunft zu bewältigen wie: kritisch denken, vernetzt denken, global lernen, kooperieren etc.</a:t>
            </a:r>
            <a:endParaRPr lang="de-DE" altLang="de-DE" dirty="0">
              <a:latin typeface="Arial" charset="0"/>
              <a:cs typeface="Times New Roman" pitchFamily="18" charset="0"/>
            </a:endParaRPr>
          </a:p>
          <a:p>
            <a:r>
              <a:rPr lang="de-DE" altLang="de-DE" b="1" dirty="0">
                <a:latin typeface="Arial" charset="0"/>
                <a:cs typeface="Times New Roman" pitchFamily="18" charset="0"/>
              </a:rPr>
              <a:t>Zusatzqualifikationen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 mit Urkunden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unterstützen Schülerinnen 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später am Arbeitsmarkt </a:t>
            </a:r>
            <a:r>
              <a:rPr lang="de-DE" altLang="de-DE" sz="1000" dirty="0">
                <a:latin typeface="Arial" charset="0"/>
                <a:cs typeface="Times New Roman" pitchFamily="18" charset="0"/>
              </a:rPr>
              <a:t>(z.B.</a:t>
            </a:r>
            <a:r>
              <a:rPr lang="de-DE" altLang="de-DE" sz="1000" baseline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000" dirty="0">
                <a:latin typeface="Arial" charset="0"/>
                <a:cs typeface="Times New Roman" pitchFamily="18" charset="0"/>
              </a:rPr>
              <a:t>vom „Energiesparhelfer“ (statt</a:t>
            </a:r>
            <a:r>
              <a:rPr lang="de-DE" altLang="de-DE" sz="1000" baseline="0" dirty="0">
                <a:latin typeface="Arial" charset="0"/>
                <a:cs typeface="Times New Roman" pitchFamily="18" charset="0"/>
              </a:rPr>
              <a:t> „Detektiv“) bis zur Abfallbeauftragten an höheren Schulen)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. </a:t>
            </a:r>
          </a:p>
          <a:p>
            <a:r>
              <a:rPr lang="de-DE" altLang="de-DE" dirty="0">
                <a:latin typeface="Arial" charset="0"/>
                <a:cs typeface="Times New Roman" pitchFamily="18" charset="0"/>
              </a:rPr>
              <a:t>Das seit 2018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neue Muss-Kriterium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„Pädagogische Aktivitäten zum Thema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Biodiversität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“ wurde aufgenommen, </a:t>
            </a:r>
            <a:r>
              <a:rPr lang="de-DE" altLang="de-DE" sz="1000" baseline="0" dirty="0">
                <a:latin typeface="Arial" charset="0"/>
                <a:cs typeface="Times New Roman" pitchFamily="18" charset="0"/>
              </a:rPr>
              <a:t>weil die Wichtigkeit der Artenvielfalt im Vergleich zum Klimaschutz derzeit (noch) oft unterschätzt wird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. </a:t>
            </a:r>
            <a:br>
              <a:rPr lang="de-DE" altLang="de-DE" baseline="0" dirty="0">
                <a:latin typeface="Arial" charset="0"/>
                <a:cs typeface="Times New Roman" pitchFamily="18" charset="0"/>
              </a:rPr>
            </a:br>
            <a:r>
              <a:rPr lang="de-DE" altLang="de-DE" sz="12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P11</a:t>
            </a:r>
            <a:r>
              <a:rPr lang="de-DE" altLang="de-DE" sz="1200" b="0" dirty="0">
                <a:latin typeface="Arial" charset="0"/>
                <a:cs typeface="Times New Roman" pitchFamily="18" charset="0"/>
              </a:rPr>
              <a:t> (Kreativität)</a:t>
            </a:r>
            <a:r>
              <a:rPr lang="de-DE" altLang="de-DE" sz="1200" b="0" baseline="0" dirty="0">
                <a:latin typeface="Arial" charset="0"/>
                <a:cs typeface="Times New Roman" pitchFamily="18" charset="0"/>
              </a:rPr>
              <a:t> auch unterschätzt, z.B. </a:t>
            </a:r>
            <a:r>
              <a:rPr lang="de-DE" altLang="de-DE" sz="1100" b="0" baseline="0" dirty="0">
                <a:latin typeface="Arial" charset="0"/>
                <a:cs typeface="Times New Roman" pitchFamily="18" charset="0"/>
              </a:rPr>
              <a:t>schallschluckende Paneele im Werkunterricht herstellen, Pulswärmer 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XXX </a:t>
            </a:r>
            <a:r>
              <a:rPr lang="de-DE" sz="12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Beispiel </a:t>
            </a:r>
            <a:r>
              <a:rPr lang="de-DE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VS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Atelierunterricht</a:t>
            </a:r>
            <a:endParaRPr lang="de-AT" altLang="de-DE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67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3987" indent="-28615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4597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2436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0275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8115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5953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33792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91631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2F96E6-17F1-4D48-9152-DA6411B6E034}" type="slidenum">
              <a:rPr lang="de-DE" altLang="de-DE" sz="1200" b="0"/>
              <a:pPr/>
              <a:t>14</a:t>
            </a:fld>
            <a:endParaRPr lang="de-DE" altLang="de-DE" sz="12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5700" cy="37242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BNE war schon immer in RL, jetzt wird es noch mehr betont, weil BNE ist das Rüstzeug für Bildungsqualität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BNE = Kompetenzen 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(wie z.B. kritisch denken, Zusammenhänge verstehen, lokale und globale Perspektive einnehmen, Visionen entwickeln ...) </a:t>
            </a:r>
            <a:b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 </a:t>
            </a: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Methodenvielfalt 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 um eine </a:t>
            </a: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Haltung, die eine nachhaltige Entwicklung auf unserer Erde für alle ermöglicht.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Schüler*innen erarbeiten für jede Jahreszeit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einen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Wochenspeiseplan für die Schule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so weit wie möglich nachhaltige Entwicklung in den verschiedenen Bereichen berücksichtigt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gehört zu einer gesunden Lebensweise?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Wie ist ein Speiseplan aufgebaut?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Wie groß müssen die einzelnen Portionen sein &amp;welche Mengen werden benötigt?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Welches Budget existiert?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Welche saisonalen und regionalen Lebensmittel können verwendet werden?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Wie viele Transportkilometer stecken im Essen?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Wieviel Dünger wurde für den Anbau, wie viel Ackerland benötigt und wie viel Wasser? </a:t>
            </a: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9A179F-5455-47C4-B947-CCD74337433D}" type="slidenum">
              <a:rPr lang="de-DE" altLang="de-DE" sz="1200" b="0" smtClean="0"/>
              <a:pPr/>
              <a:t>15</a:t>
            </a:fld>
            <a:endParaRPr lang="de-DE" altLang="de-DE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74700"/>
            <a:ext cx="4962525" cy="37226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Nachhaltigkeitsziele der UN sollen die Welt verändern, sie zu einem besseren Ort für alle machen. Und sie gelten für jeden – überall. </a:t>
            </a:r>
            <a:b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Werden sie </a:t>
            </a:r>
            <a:r>
              <a:rPr kumimoji="0" lang="de-DE" alt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BotschafterIn</a:t>
            </a: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der UN für ein gutes Leben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Von nichts zu viel - genug für alle 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H. Holzinger 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b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Auch Österreich ist ein Entwicklungsland – nämlich am Wege zur Entwicklung einer nachhaltigen Gesellschaft</a:t>
            </a:r>
            <a:b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 Hilfe des ÖUZ werden folgende SDG-Ziele besonders unterstützt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2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Kein Hunger 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eine bessere Ernährung erreichen, nachhaltige LW  fördern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3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Gesundheit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Wohlergehen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4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Hochwertige Bildung 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gleichberechtigte &amp; hochwertige Bildung = BNE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12 </a:t>
            </a:r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Nachhaltiger Konsum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13 Maßnahmen zum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Klimaschutz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Außerdem fördert das Umweltzeichen auch folgende Ziele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5 Gleichberechtigung der Geschlechter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6 Sauberes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Wasser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7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Erneuerbare Energie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Generell hilft Bildung Armut (#1) zu verringern</a:t>
            </a:r>
          </a:p>
        </p:txBody>
      </p:sp>
    </p:spTree>
    <p:extLst>
      <p:ext uri="{BB962C8B-B14F-4D97-AF65-F5344CB8AC3E}">
        <p14:creationId xmlns:p14="http://schemas.microsoft.com/office/powerpoint/2010/main" val="551132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3987" indent="-28615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4597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2436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0275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8115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5953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33792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91631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2F96E6-17F1-4D48-9152-DA6411B6E034}" type="slidenum">
              <a:rPr lang="de-DE" altLang="de-DE" sz="1200" b="0"/>
              <a:pPr/>
              <a:t>16</a:t>
            </a:fld>
            <a:endParaRPr lang="de-DE" altLang="de-DE" sz="12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5700" cy="37242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Bei den SDGs geht es nicht nur um Umwelt sondern stark um Soziales und vor allem um Gerechtigkeit: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z.B. um die Frage: Habe ich genug zum Leben oder gar zu viel?</a:t>
            </a:r>
            <a:b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de-AT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40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DA65C1-625C-4AF6-B851-6F76F5233AD0}" type="slidenum">
              <a:rPr lang="de-DE" altLang="de-DE" sz="1200" b="0" smtClean="0"/>
              <a:pPr/>
              <a:t>17</a:t>
            </a:fld>
            <a:endParaRPr lang="de-DE" altLang="de-DE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Es gibt viele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Beratungsmöglichkeiten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, die in der Regel gratis bzw. gefördert sind (manchmal gibt es ein best. Kontingent), wählen sie das passende Angebot für sich.</a:t>
            </a:r>
          </a:p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Prinzipiell gibt es an jeder PH </a:t>
            </a:r>
            <a:r>
              <a:rPr lang="de-AT" alt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SchulentwicklungsberaterInnen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– diese werden über SCHILF (schulinterne Lehrerfortbildung) eingeladen; Außerdem gibt es vom BMNT Workshops zum Start bzw. zur Umsetzung des Umweltzeichens. </a:t>
            </a:r>
          </a:p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klimaaktiv-Programm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bietet viele Informationen (z.B. klimaaktiv bauen / sanieren) als auch Programme (z.B. Mobilitätsprogramm, siehe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www.klimaaktivmobil.at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Sponsoring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oder </a:t>
            </a:r>
            <a:r>
              <a:rPr lang="de-AT" alt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Contracting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sind Möglichkeiten, um Investitionen zu tätigen. Mit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Energie-</a:t>
            </a:r>
            <a:r>
              <a:rPr lang="de-AT" alt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Contracting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werden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vor allem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Bundesschulen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Investitionen für Verbesserungen (z.B. Bausubstanz oder Heizanlage) durch Kosteneinsparungen garantiert und finanziert. </a:t>
            </a:r>
          </a:p>
          <a:p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BONUS-Modelle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mit der Gemeinde oder dem </a:t>
            </a:r>
            <a:r>
              <a:rPr lang="de-AT" alt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Schulerhalter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(bei denen die Schulen einen Teil der durch Einsparungen vermiedenen Kosten für eigene Zwecke verwenden können) sind eine gute Motivation. </a:t>
            </a:r>
            <a:endParaRPr lang="de-AT" alt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Auch Umweltzeichen-Schulen haben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schon einige andere Schulen auf dem Weg zum Umweltzeichen unterstützt. </a:t>
            </a:r>
          </a:p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Der Verband BIO-Austria hilft z. B. bei der Umstellung des Schulbuffets (Schulküche)</a:t>
            </a:r>
            <a:r>
              <a:rPr lang="de-AT" altLang="de-DE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auf „</a:t>
            </a:r>
            <a:r>
              <a:rPr lang="de-AT" alt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“. Die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AUVA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kann Lärmmessungen durchführen oder bietet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Radfahrtrainings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an.</a:t>
            </a:r>
            <a:endParaRPr lang="de-AT" altLang="de-DE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96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74" indent="-285721"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883" indent="-228576"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036" indent="-228576"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189" indent="-228576"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343" indent="-228576" defTabSz="92700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496" indent="-228576" defTabSz="92700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649" indent="-228576" defTabSz="92700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802" indent="-228576" defTabSz="92700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287D3C-FD3D-40B0-8E0A-B49D70EA9926}" type="slidenum">
              <a:rPr lang="de-DE" altLang="de-DE" sz="1200" b="0"/>
              <a:pPr/>
              <a:t>18</a:t>
            </a:fld>
            <a:endParaRPr lang="de-DE" altLang="de-DE" sz="1200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In den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Umsetzungstipps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sortierbare XLS-Liste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) nehmen Sie ggf. bestimmte Checklisten oder Informationen, die für Sie wichtig sind bzw. wo Sie weitere Informationen wünschen.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Die Checklisten können, müssen aber nicht verwendet werden: Ausnahme z.B. Maßnahmenplan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(wenn Umsetzung Kriterium M01 nicht durch SQA /QIBB etc. abgedeckt ist).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Prüfsoftware muss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spätestens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für die Prüfungsanmeldung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(besser so frühzeitig wie möglich),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für allen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Kriterienbereiche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die Sie bearbeiten , ausgefüllt werden.</a:t>
            </a: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Sinnvoll ist es, die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xls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-Datei als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Checkliste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bereits zur Erhebung, wie weit Sie Kriterien bereits erfüllen bzw. umgesetzt haben, zu verwenden.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Trotzdem auch in die Richtlinie oder in die „Tipps“ reinschauen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beim Bearbeiten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Kurzfassung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und ebenso dieser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PPT-Vortrag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eignen sich sehr gut für die interne und externe Kommunikation, wofür das Umweltzeichen steht, was zu tun ist ...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AT" altLang="de-DE" b="1" baseline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PPT-Vorträge kann man für eigene Zwecke adaptieren </a:t>
            </a:r>
            <a:r>
              <a:rPr lang="de-AT" altLang="de-DE" b="0" baseline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(z.B. Folien weglassen von 24 bzw. 18 Folien), </a:t>
            </a:r>
            <a:r>
              <a:rPr lang="de-AT" altLang="de-DE" b="1" baseline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VKI soll als Quelle genannt werden 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41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CAB0BF-C375-4F71-9E8B-9D09945B6E35}" type="slidenum">
              <a:rPr lang="de-DE" altLang="de-DE" sz="1200" b="0" smtClean="0"/>
              <a:pPr/>
              <a:t>19</a:t>
            </a:fld>
            <a:endParaRPr lang="de-DE" altLang="de-DE" sz="1200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b="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970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21483B-4806-48C3-ACD5-BC93CBECF239}" type="slidenum">
              <a:rPr lang="de-DE" altLang="de-DE" sz="1200" b="0" smtClean="0"/>
              <a:pPr/>
              <a:t>2</a:t>
            </a:fld>
            <a:endParaRPr lang="de-DE" altLang="de-DE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Das Umweltzeichen bietet eine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breite Palette an Produkten &amp; Dienstleistungen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die damit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auf einem Blick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als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umweltgerecht, gesundheitsverträglich und qualitativ hochwertig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erkennbar sind. Damit soll die Nachhaltigkeit von </a:t>
            </a:r>
            <a:r>
              <a:rPr lang="de-DE" alt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privaten &amp; öffentlichen Konsum</a:t>
            </a:r>
            <a:r>
              <a:rPr lang="de-DE" altLang="de-DE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und von Dienstleistungen gesteigert werden. </a:t>
            </a:r>
            <a:br>
              <a:rPr lang="de-DE" altLang="de-DE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Gerade für den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Bildungsbereich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gibt es wichtige Produktgruppen, die mit dem Österreichischen Umweltzeichen zertifiziert sind,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u.a.: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Büro- und Schulartikel, Papiere und Druckerzeugnisse, Reinigungsmittel, Produkte für den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Innenausbau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sowie Produkte und Dienstleistungen für eine zukunftssichere Energieversorgung.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Auch Beherbergungs- Gastronomie und Catering-Betriebe oder Museen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mit dem Umweltzeichen können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Partner für Schulen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PH´s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sein.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Bildungsministerium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unterstützt das ÖUZ f. Schulen (teilweise Übernahme der Auditkosten,  ggf. Dienstfreistellungen bei Umwelteichenworkshops)</a:t>
            </a:r>
          </a:p>
        </p:txBody>
      </p:sp>
    </p:spTree>
    <p:extLst>
      <p:ext uri="{BB962C8B-B14F-4D97-AF65-F5344CB8AC3E}">
        <p14:creationId xmlns:p14="http://schemas.microsoft.com/office/powerpoint/2010/main" val="2581163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20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30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Nur für SCHULEN</a:t>
            </a: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, die sich NOCH  NIE in der ASW angemeldet haben </a:t>
            </a:r>
            <a:r>
              <a:rPr kumimoji="0" lang="de-AT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0" lang="de-AT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ERSTREGISTRIERUNG</a:t>
            </a:r>
            <a:r>
              <a:rPr kumimoji="0" lang="de-AT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0" lang="de-AT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über die Umsetzungsseite zu UZ 301:</a:t>
            </a:r>
            <a:br>
              <a:rPr kumimoji="0" lang="de-AT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</a:b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www.umweltzeichen.at/schulen/umsetzung </a:t>
            </a:r>
          </a:p>
          <a:p>
            <a:endParaRPr lang="de-DE" altLang="de-DE" b="1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49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21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b="0" dirty="0">
                <a:latin typeface="Arial" charset="0"/>
                <a:cs typeface="Times New Roman" pitchFamily="18" charset="0"/>
              </a:rPr>
              <a:t>Im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AWG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 stehen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ganz klar die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Prioritäten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: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vermeiden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vor verwerten vor entsorgen –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in der Praxis 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dreht sich trotzdem alles um das Sammeln &amp; Wegwerfen</a:t>
            </a:r>
          </a:p>
          <a:p>
            <a:endParaRPr lang="de-DE" altLang="de-DE" b="0" baseline="0" dirty="0">
              <a:latin typeface="Arial" charset="0"/>
              <a:cs typeface="Times New Roman" pitchFamily="18" charset="0"/>
            </a:endParaRPr>
          </a:p>
          <a:p>
            <a:r>
              <a:rPr lang="de-DE" altLang="de-DE" b="0" baseline="0" dirty="0">
                <a:latin typeface="Arial" charset="0"/>
                <a:cs typeface="Times New Roman" pitchFamily="18" charset="0"/>
              </a:rPr>
              <a:t>Das Thema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Wasserverbrauch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ist in Schulen, insbesondere in Schulzentren, oft schwierig, weil es keine eigen Zähler gibt.</a:t>
            </a: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r>
              <a:rPr lang="de-DE" altLang="de-DE" b="0" dirty="0">
                <a:latin typeface="Arial" charset="0"/>
                <a:cs typeface="Times New Roman" pitchFamily="18" charset="0"/>
              </a:rPr>
              <a:t>W06 und W07 sind auch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Obsoleszenz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-Themen!</a:t>
            </a: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84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CAB0BF-C375-4F71-9E8B-9D09945B6E35}" type="slidenum">
              <a:rPr lang="de-DE" altLang="de-DE" sz="1200" b="0" smtClean="0"/>
              <a:pPr/>
              <a:t>22</a:t>
            </a:fld>
            <a:endParaRPr lang="de-DE" altLang="de-DE" sz="1200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Am besten gelingt ein objektiver Nachweis der Umsetzung der Umweltzeichenkriterien mit der Beantwortung der</a:t>
            </a:r>
          </a:p>
          <a:p>
            <a:r>
              <a:rPr lang="de-DE" altLang="de-DE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W-Fragen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 wer, wann, was, wo (z. B. Ablage eines Dokuments)</a:t>
            </a: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BEURTEILUNGSZEITRAUM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 für (</a:t>
            </a:r>
            <a:r>
              <a:rPr lang="de-DE" alt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abgeschlossene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) Projekte,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Ist-Analyse Schulklima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etc. die letzten 4 Jahre,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ANSONSTEN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Beurteilungszeitraum von Maßnahmen: in der Regel die letzten 4 Jahre bzw. „Maßnahme noch wirksam“ (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Recylingpapier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gewartete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Solaranlage); </a:t>
            </a:r>
          </a:p>
          <a:p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sinnvoll:  z.B. Dokumentenort &amp; Name im Prüfprotokoll benennen, Maßnahmen in Stichworten …</a:t>
            </a:r>
            <a:b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endParaRPr lang="de-AT" altLang="de-DE" b="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8091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2178D3-1375-4732-9A5F-52D14D2FA1C6}" type="slidenum">
              <a:rPr lang="de-DE" altLang="de-DE" sz="1200" b="0" smtClean="0"/>
              <a:pPr/>
              <a:t>23</a:t>
            </a:fld>
            <a:endParaRPr lang="de-DE" altLang="de-DE" sz="1200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werden etwas Arbeit</a:t>
            </a:r>
            <a:r>
              <a:rPr lang="de-AT" altLang="de-DE" b="1" baseline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de-AT" altLang="de-DE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allem aber einen satten Gewinn haben!</a:t>
            </a: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Erfahrungen zeigen, dass Schulen ihre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Qualität sichern und steigern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können, wenn sie das Umweltzeichen-Programm umsetzen. Das Zertifikat bringt auch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Anerkennung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für alle Beteiligten und eine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Imagesteigerung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für die Schule. In Umweltzeichen-Schulen wurde das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Gemeinschaftsgefühl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gestärkt, neue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Kontakte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zur Gemeinde und zu externen Projektpartnern wurden gewonnen oder intensiviert.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Eine gut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strukturierte Dokumentation von Anfang an sowie eine klare Vorgangsweise vermindern den Aufwand insbesondere für Folgeprüfungen. 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ÖUZ = Österreichisches Umweltzeichen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1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0274E-479B-45CF-B868-9A014933CDAB}" type="slidenum">
              <a:rPr lang="de-DE" altLang="de-DE" sz="1200" b="0" smtClean="0"/>
              <a:pPr/>
              <a:t>24</a:t>
            </a:fld>
            <a:endParaRPr lang="de-DE" altLang="de-DE" sz="1200" b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Aft>
                <a:spcPts val="0"/>
              </a:spcAft>
            </a:pPr>
            <a:r>
              <a:rPr lang="de-AT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Wert zu „Zusammenarbeit mit Schulerhalter“:  59 %</a:t>
            </a:r>
          </a:p>
          <a:p>
            <a:pPr>
              <a:spcAft>
                <a:spcPts val="0"/>
              </a:spcAft>
            </a:pPr>
            <a:endParaRPr lang="de-AT" alt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AT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* BNE </a:t>
            </a:r>
            <a:r>
              <a:rPr lang="de-AT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= Bildung für eine nachhaltige Entwicklung	</a:t>
            </a:r>
          </a:p>
          <a:p>
            <a:pPr>
              <a:spcAft>
                <a:spcPts val="0"/>
              </a:spcAft>
            </a:pPr>
            <a:r>
              <a:rPr lang="de-AT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** Anmerkung zu Fahrgemeinschaften</a:t>
            </a:r>
            <a:r>
              <a:rPr lang="de-AT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: hier fließen auch Werte von Städtischen Schule ein, wo das weniger relevant ist.</a:t>
            </a:r>
          </a:p>
          <a:p>
            <a:pPr>
              <a:spcAft>
                <a:spcPts val="0"/>
              </a:spcAft>
            </a:pPr>
            <a:endParaRPr lang="de-AT" altLang="de-DE" sz="1600" b="0" dirty="0"/>
          </a:p>
        </p:txBody>
      </p:sp>
    </p:spTree>
    <p:extLst>
      <p:ext uri="{BB962C8B-B14F-4D97-AF65-F5344CB8AC3E}">
        <p14:creationId xmlns:p14="http://schemas.microsoft.com/office/powerpoint/2010/main" val="2069341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9" indent="-285691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7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3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9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6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EA0F01-BCD0-428B-B191-0C44C0E83784}" type="slidenum">
              <a:rPr lang="de-DE" altLang="de-DE" sz="1200" b="0"/>
              <a:pPr/>
              <a:t>25</a:t>
            </a:fld>
            <a:endParaRPr lang="de-DE" altLang="de-DE" sz="1200" b="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Haben Sie später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einaml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Fragen zum Umweltzeichen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? -  wenden Sie sich einfach an eine auf der auf der Folie angeführte Mitarbeiterin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bzw. an einen auf der auf der Folie angeführten Mitarbeiter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Umweltzeichen-Teams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21" indent="-285663"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649" indent="-228530"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706" indent="-228530"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766" indent="-228530"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3826" indent="-228530" defTabSz="92522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0885" indent="-228530" defTabSz="92522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7943" indent="-228530" defTabSz="92522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002" indent="-228530" defTabSz="92522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B1F98A-CE57-4C2B-996C-11C455AE77DE}" type="slidenum">
              <a:rPr lang="de-DE" altLang="de-DE" sz="1200" b="0"/>
              <a:pPr/>
              <a:t>26</a:t>
            </a:fld>
            <a:endParaRPr lang="de-DE" altLang="de-DE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76288"/>
            <a:ext cx="4960938" cy="3721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44" y="4732338"/>
            <a:ext cx="4992687" cy="4418012"/>
          </a:xfrm>
          <a:noFill/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Beteiligen Sie sich am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Netzwerk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der ökologischen Beschaffung, sie finden die ausgezeichneten Produkte und Dienstleistungen unter … www.umweltzeichen.at </a:t>
            </a: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Haben Sie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kurze Verständnisfragen 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zum bisherigen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42865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8" indent="-285692"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6" indent="-228552"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2" indent="-228552"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8" indent="-228552"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2" defTabSz="9253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2" defTabSz="9253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8" indent="-228552" defTabSz="9253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4" indent="-228552" defTabSz="9253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8B00FE-6983-46EA-9AD7-948B875D27D7}" type="slidenum">
              <a:rPr lang="de-DE" altLang="de-DE" sz="1200" b="0"/>
              <a:pPr/>
              <a:t>3</a:t>
            </a:fld>
            <a:endParaRPr lang="de-DE" altLang="de-DE" sz="12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Wichtiger als die klassischen Ziele einer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NH-Entwicklung sind heute die SDGs. Die SDGs sind quasi die Klammer für Umwelt- und Klimaschutz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inkl. </a:t>
            </a:r>
            <a:r>
              <a:rPr lang="de-AT" altLang="de-DE" b="0" baseline="0" dirty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sozialen Aspekte!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) sowie – mit dem Weltaktionsprogramm – für 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Bildungsqualität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– dazu kommen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kulturelle Dim. der NH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Partizipation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(Schüler/innen) und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Kooperation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(z.B. mit Gemeinde, Umfeld &amp; Schulpartner) [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Wirtsch. &lt;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Besonders wichtig sind dabei auch die Schritte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vom „Wissen zum Handeln“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(im Sinne der BNE mit Herz,</a:t>
            </a:r>
            <a:r>
              <a:rPr lang="de-AT" altLang="de-DE" b="0" baseline="0" dirty="0">
                <a:latin typeface="Arial" panose="020B0604020202020204" pitchFamily="34" charset="0"/>
                <a:cs typeface="Arial" panose="020B0604020202020204" pitchFamily="34" charset="0"/>
              </a:rPr>
              <a:t> Hand und Hirn)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sowie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mess- und sichtbare Umweltverbesserung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um aufzuzeigen, dass die Inhalte einer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Bildung für nachhaltige Entwicklung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(BNE)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auch in der Praxis funktionieren. Das ÖUZ ist als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langfristiger Entwicklungsprozess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angelegt und nicht als „Eintagsfliege“: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UZ 301 richtet sich an alle Schulpartner im weitesten Sinne, Partizipation, Kooperation und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Bildungsqualität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werden dabei großgeschrieben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intern: PädagogInnen, MitarbeiterInnen, SchülerInnen, extern Eltern und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indirekt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auch der Schulerhalter, BBG (Bundesbeschaffungsgesellschaft – auch für Gemeinden ist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der günstige Einkauf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möglich) und BIG (Bundesimmobiliengesellschaft), daher ist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UZ-Team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(BMK, BMBWF, VKI und Forum Umweltbildung, Berater/PrüferInnen) im Rahmen der Möglichkeiten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gefordert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 z.B.: anfangs gab es von der BBG kein Recyclingpapier xxx</a:t>
            </a:r>
          </a:p>
        </p:txBody>
      </p:sp>
    </p:spTree>
    <p:extLst>
      <p:ext uri="{BB962C8B-B14F-4D97-AF65-F5344CB8AC3E}">
        <p14:creationId xmlns:p14="http://schemas.microsoft.com/office/powerpoint/2010/main" val="119420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97B06B-7E06-4121-BCF8-9521BD63FF36}" type="slidenum">
              <a:rPr lang="de-DE" altLang="de-DE" sz="1200" b="0" smtClean="0"/>
              <a:pPr/>
              <a:t>4</a:t>
            </a:fld>
            <a:endParaRPr lang="de-DE" altLang="de-DE" sz="12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74700"/>
            <a:ext cx="4962525" cy="37226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Vorab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Das Umweltzeichen ist ein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ganzheitliches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Schulprogramm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systematischer Entwicklungsprozess 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 eine Bildung für eine nachhaltige Entwicklung.</a:t>
            </a:r>
            <a:b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ist also keine Eintagsfliege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Systematisch bedeutet auch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dass auch Bereiche angeschaut werden, die man nicht ausgewählt hätte bzw. wo noch Raum für Verbesserungen ist.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 ÖUZ unterstützt dabei die Umsetzung der 17 Nachhaltigkeitsziele der UN.</a:t>
            </a: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b="1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9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97B06B-7E06-4121-BCF8-9521BD63FF36}" type="slidenum">
              <a:rPr lang="de-DE" altLang="de-DE" sz="1200" b="0" smtClean="0"/>
              <a:pPr/>
              <a:t>5</a:t>
            </a:fld>
            <a:endParaRPr lang="de-DE" altLang="de-DE" sz="12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74700"/>
            <a:ext cx="4962525" cy="37226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speziell nur bei UZ 301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(!):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Nutzungsgebühren für das Umweltzeichen entfallen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(nur bei UZ 301)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Prüfgebühren &amp; Beratung werden gefördert. 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besten Fall fallen überhaupt keine Kosten für Schulen an, gegebenenfalls aber ein geringer Selbstbehalt für die Beratung </a:t>
            </a:r>
            <a:r>
              <a:rPr lang="de-AT" altLang="de-DE" b="0" baseline="0" dirty="0">
                <a:latin typeface="Arial" panose="020B0604020202020204" pitchFamily="34" charset="0"/>
                <a:cs typeface="Arial" panose="020B0604020202020204" pitchFamily="34" charset="0"/>
              </a:rPr>
              <a:t>(vom jeweiligen Bundesland abhängig)! Auch die Beratung bei Folgeprüfungen wird gefördert. Erfahrene Umweltzeichen-Schulen kommen auch ohne Beratung aus, auch wenige Erstprüfungen ohne … </a:t>
            </a:r>
            <a:endParaRPr lang="de-AT" altLang="de-DE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b="1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3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CAB0BF-C375-4F71-9E8B-9D09945B6E35}" type="slidenum">
              <a:rPr lang="de-DE" altLang="de-DE" sz="1200" b="0" smtClean="0"/>
              <a:pPr/>
              <a:t>6</a:t>
            </a:fld>
            <a:endParaRPr lang="de-DE" altLang="de-DE" sz="1200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... auch </a:t>
            </a:r>
            <a:r>
              <a:rPr lang="de-AT" altLang="de-DE" b="1" dirty="0" err="1">
                <a:latin typeface="Arial" charset="0"/>
                <a:cs typeface="Times New Roman" pitchFamily="18" charset="0"/>
                <a:sym typeface="Wingdings" pitchFamily="2" charset="2"/>
              </a:rPr>
              <a:t>SchülerInnen</a:t>
            </a:r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 oder </a:t>
            </a:r>
            <a:r>
              <a:rPr lang="de-AT" altLang="de-DE" b="1" dirty="0">
                <a:latin typeface="Arial" charset="0"/>
                <a:cs typeface="Times New Roman" pitchFamily="18" charset="0"/>
                <a:sym typeface="Wingdings" pitchFamily="2" charset="2"/>
              </a:rPr>
              <a:t>Eltern</a:t>
            </a:r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 haben die Erlangung des Umweltzeichens schon angestoßen bzw. sehr unterstützt. </a:t>
            </a:r>
            <a:b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</a:br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Grundsätzlich ist es im Sinne des Umweltzeichens </a:t>
            </a:r>
            <a:r>
              <a:rPr lang="de-AT" altLang="de-DE" b="0" dirty="0" err="1">
                <a:latin typeface="Arial" charset="0"/>
                <a:cs typeface="Times New Roman" pitchFamily="18" charset="0"/>
                <a:sym typeface="Wingdings" pitchFamily="2" charset="2"/>
              </a:rPr>
              <a:t>SchülerInnen</a:t>
            </a:r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 und weitere Personengruppen weitestgehend in die Umsetzung der Kriterien einzubeziehen. </a:t>
            </a:r>
          </a:p>
          <a:p>
            <a:endParaRPr lang="de-AT" altLang="de-DE" b="0" dirty="0">
              <a:latin typeface="Arial" charset="0"/>
              <a:cs typeface="Times New Roman" pitchFamily="18" charset="0"/>
              <a:sym typeface="Wingdings" pitchFamily="2" charset="2"/>
            </a:endParaRPr>
          </a:p>
          <a:p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Mit einigen </a:t>
            </a:r>
            <a:r>
              <a:rPr lang="de-AT" altLang="de-DE" b="1" dirty="0">
                <a:latin typeface="Arial" charset="0"/>
                <a:cs typeface="Times New Roman" pitchFamily="18" charset="0"/>
                <a:sym typeface="Wingdings" pitchFamily="2" charset="2"/>
              </a:rPr>
              <a:t>Schulprogrammen</a:t>
            </a:r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 hat man</a:t>
            </a:r>
            <a:r>
              <a:rPr lang="de-AT" altLang="de-DE" b="0" baseline="0" dirty="0">
                <a:latin typeface="Arial" charset="0"/>
                <a:cs typeface="Times New Roman" pitchFamily="18" charset="0"/>
                <a:sym typeface="Wingdings" pitchFamily="2" charset="2"/>
              </a:rPr>
              <a:t> einen </a:t>
            </a:r>
            <a:r>
              <a:rPr lang="de-AT" altLang="de-DE" b="1" baseline="0" dirty="0">
                <a:latin typeface="Arial" charset="0"/>
                <a:cs typeface="Times New Roman" pitchFamily="18" charset="0"/>
                <a:sym typeface="Wingdings" pitchFamily="2" charset="2"/>
              </a:rPr>
              <a:t>Teil der Kriterien von UZ 301 schon erfüllt</a:t>
            </a:r>
            <a:r>
              <a:rPr lang="de-AT" altLang="de-DE" b="0" baseline="0" dirty="0">
                <a:latin typeface="Arial" charset="0"/>
                <a:cs typeface="Times New Roman" pitchFamily="18" charset="0"/>
                <a:sym typeface="Wingdings" pitchFamily="2" charset="2"/>
              </a:rPr>
              <a:t>.</a:t>
            </a:r>
            <a:endParaRPr lang="de-AT" altLang="de-DE" b="0" dirty="0">
              <a:latin typeface="Arial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9710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74" indent="-285721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883" indent="-228576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036" indent="-228576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189" indent="-228576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343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496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649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802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7735FF-492E-4346-9F94-CBCD9E95FA00}" type="slidenum">
              <a:rPr lang="de-DE" altLang="de-DE" sz="1200" b="0"/>
              <a:pPr/>
              <a:t>7</a:t>
            </a:fld>
            <a:endParaRPr lang="de-DE" altLang="de-DE" sz="12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BERATUNG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nicht verpflichtend, aber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empfehlenswert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ein/e Berater/in ist oft auch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„ein PROPHET von außen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kann Schule bereits in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der Startphase sehr unterstützen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“;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UZ 301 an Schule vorstellen, z.B. auch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-Vorträge im Internet.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Gehen Sie das Umweltzeichen-Programm langsam aber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systematisch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und kontinuierlich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an.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„goldene“ Download-Button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enthält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als ZIP-file alle allg. Dokumente &amp; Checklisten / Hilfsdokumente für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alle 10 UZ-Bereiche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. [ unter: </a:t>
            </a:r>
            <a:r>
              <a:rPr lang="de-DE" altLang="de-DE" sz="1200" b="1" dirty="0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3"/>
              </a:rPr>
              <a:t>www.umweltzeichen.at/schulen/umsetzung</a:t>
            </a:r>
            <a:r>
              <a:rPr lang="de-DE" altLang="de-DE" sz="1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Ein guter Projektstart ist wichtig.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Ohne Unterstützung durch die Leitung geht gar nichts,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EinzelkämpferInnen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stehen oft auf verlorenen Posten. Es müssen nicht alle mitarbeiten, ein kleines aber effektives Team (das mit der Zeit wächst oder auch fluktuiert) und die Akzeptanz der Anderen genügt.</a:t>
            </a:r>
          </a:p>
          <a:p>
            <a:pPr>
              <a:spcBef>
                <a:spcPts val="0"/>
              </a:spcBef>
            </a:pP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Werden Sie sich über Ziele, Erwartungen, Aufwand und Nutzen klar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 Klären Sie die Ressourcen, Beratungs- und Fördermöglichkeiten.</a:t>
            </a:r>
          </a:p>
          <a:p>
            <a:pPr>
              <a:spcBef>
                <a:spcPts val="0"/>
              </a:spcBef>
            </a:pP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Schauen sie einmal ruhig an, wie viel sie schon geleistet haben und dokumentieren Sie das mit dem Prüfprotokoll systematisch 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(siehe später).</a:t>
            </a:r>
          </a:p>
          <a:p>
            <a:pPr>
              <a:spcBef>
                <a:spcPts val="0"/>
              </a:spcBef>
            </a:pP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Letztendlich muss die Entscheidung für die Umsetzung des Umweltzeichens die gesamte Schulpartnerschaft tragen.</a:t>
            </a:r>
          </a:p>
          <a:p>
            <a:pPr>
              <a:spcBef>
                <a:spcPts val="0"/>
              </a:spcBef>
            </a:pP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Fluktuation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beachten, daher möglichst viele Personen für das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Umweltteam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gewinnen (eine Mindestgröße des UZ-Teams ist durch Kriterium M02 vorgeschrieben);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Dann geht´s </a:t>
            </a:r>
            <a:r>
              <a:rPr lang="de-AT" alt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an´s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umsetzen! 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72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9" indent="-285691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7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3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9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6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5096E5-DA45-46C4-85C3-AE4EC07ADA54}" type="slidenum">
              <a:rPr lang="de-DE" altLang="de-DE" sz="1200" b="0"/>
              <a:pPr/>
              <a:t>8</a:t>
            </a:fld>
            <a:endParaRPr lang="de-DE" altLang="de-DE" sz="1200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Hier ist ein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Überblick über die </a:t>
            </a:r>
            <a:r>
              <a:rPr lang="de-AT" alt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Kriterienstruktur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das Umweltzeichensystem ist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doppelt flexibel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so dass man die Umsetzung der Kriterien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schrittweise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angehen kann.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Muss-Kriterien sind bei der Erstprüfung für 7 der 10 Bereiche umzusetzen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Stufenmodell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), bei den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Soll-Kriterien ist nur ein Teil der Punkte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zu erreichen.</a:t>
            </a:r>
            <a:b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Auch mit Eigeninitiativen und – ab den Folgeprüfungen - Bonuspunkten kann man die Mindestpunkteanzahl erreichen.</a:t>
            </a:r>
            <a:b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Das ÖUZ ist kompatibel mit … und vereint quasi viele Schulprogramme in einem! </a:t>
            </a:r>
          </a:p>
          <a:p>
            <a:b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Eigeninitiativen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(Zusatzinitiativen) können pro Audit bis zu 10 weitere Punkte erreicht werden. Dafür gibt es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Beispiele in den Umsetzungstipps 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oder die Schule setzt zusätzlich innovative Aktivitäten im Sinne des Umweltzeichens um.  Die Anerkennung der Zusatzpunkte obliegt - ebenso wie die Anerkennung der Erfüllung der Muss-Kriterien sowie die Erreichung der Soll-Punkte – einer Umweltzeichen-Prüferin bzw. einem Umweltzeichen-Prüfer. Für jede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Folgeprüfung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können außerdem bis zu 6 Bonuspunkte erreicht werden</a:t>
            </a:r>
            <a:endParaRPr lang="de-AT" alt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55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9" indent="-285691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7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3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9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6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5096E5-DA45-46C4-85C3-AE4EC07ADA54}" type="slidenum">
              <a:rPr lang="de-DE" altLang="de-DE" sz="1200" b="0"/>
              <a:pPr/>
              <a:t>9</a:t>
            </a:fld>
            <a:endParaRPr lang="de-DE" altLang="de-DE" sz="1200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Kleinstschulen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(mit max. 50 Schülerinnen oder max. 3 Klassen) oder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Berufsschulen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[ </a:t>
            </a:r>
            <a:r>
              <a:rPr lang="de-AT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!!! ]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weniger Punkte 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notwendig</a:t>
            </a:r>
            <a:b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Feiner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Unterschied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zwischen </a:t>
            </a: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Eigen- und Zusatzinitiativen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Eigeninitiative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ist eine selbst entwickelte Idee bzw. Maßnahme der Schule im Sinne des ÖUZ: Wenn die Maßnahmen bereits in einem Muss- oder Soll-Kriterium des ÖUZ abgedeckt ist, kann die Eigeninitiative nur gewertet werden, wenn die Anforderungen </a:t>
            </a: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deutlich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übertroffen werden (z.B. gemäß ÖUZ Mindestanzahl von Bioprodukten in der Küche 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die ganze Schulküche ist biozertifiziert). </a:t>
            </a:r>
            <a:b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Außerdem muss die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Umsetzung der Eigeninitiative überprüfbar sein und es können positive Effekte im Sinne dieser Umweltzeichen-Richtlinie nachgewiesen werden. (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Genaue Definition S. 8 der Richtlinie UZ 301 von 2018).</a:t>
            </a:r>
            <a:b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Zusatzinitiativen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sind Vorschläge, die </a:t>
            </a: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in den Umsetzungstipps gelistet 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sind (bzw. zukünftig vermehrt gelistet werden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xxxxxxxxxxxxxxxxxx</a:t>
            </a:r>
            <a:endParaRPr lang="de-AT" alt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1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mailto:adermutz@vki.at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485775" y="6197600"/>
            <a:ext cx="84883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SzPct val="75000"/>
              <a:defRPr/>
            </a:pPr>
            <a:r>
              <a:rPr lang="de-DE" sz="1600" b="0" dirty="0">
                <a:latin typeface="Arial" charset="0"/>
              </a:rPr>
              <a:t>© Arno Dermutz         	</a:t>
            </a:r>
            <a:r>
              <a:rPr lang="de-DE" sz="1600" b="0" dirty="0">
                <a:latin typeface="Arial" charset="0"/>
                <a:hlinkClick r:id="rId2"/>
              </a:rPr>
              <a:t>arno.dermutz@vki.at</a:t>
            </a:r>
            <a:r>
              <a:rPr lang="de-AT" sz="1600" b="0" dirty="0">
                <a:latin typeface="Arial" charset="0"/>
              </a:rPr>
              <a:t>                                  	Sept.</a:t>
            </a:r>
            <a:r>
              <a:rPr lang="de-AT" sz="1600" b="0" baseline="0" dirty="0">
                <a:latin typeface="Arial" charset="0"/>
              </a:rPr>
              <a:t> 2</a:t>
            </a:r>
            <a:r>
              <a:rPr lang="de-AT" sz="1600" b="0" dirty="0">
                <a:latin typeface="Arial" charset="0"/>
              </a:rPr>
              <a:t>022</a:t>
            </a:r>
            <a:endParaRPr lang="de-AT" sz="1600" dirty="0"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latin typeface="Arial Black" pitchFamily="34" charset="0"/>
              </a:defRPr>
            </a:lvl1pPr>
          </a:lstStyle>
          <a:p>
            <a:pPr lvl="0"/>
            <a:r>
              <a:rPr lang="de-DE" noProof="0"/>
              <a:t>Ziele der Richtlinie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2400">
                <a:latin typeface="Arial" charset="0"/>
              </a:defRPr>
            </a:lvl1pPr>
          </a:lstStyle>
          <a:p>
            <a:pPr lvl="0"/>
            <a:r>
              <a:rPr lang="de-DE" noProof="0" dirty="0"/>
              <a:t> Master-Untertitelformat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7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F8B94AB2-ECA7-4901-9886-29CD213364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3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34D4C884-2CB6-4A02-8315-09E0BDB83E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 dirty="0"/>
            </a:br>
            <a:r>
              <a:rPr lang="en-US" sz="1200" dirty="0" err="1">
                <a:latin typeface="Arial" charset="0"/>
              </a:rPr>
              <a:t>Umweltzeichen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für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Schulen</a:t>
            </a:r>
            <a:r>
              <a:rPr lang="en-US" sz="1200" dirty="0">
                <a:latin typeface="Arial" charset="0"/>
              </a:rPr>
              <a:t> &amp; PH</a:t>
            </a:r>
          </a:p>
          <a:p>
            <a:pPr>
              <a:defRPr/>
            </a:pPr>
            <a:endParaRPr lang="en-US" sz="1200" dirty="0"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0F597A64-11AD-4CA0-91EC-535763E2E2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811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309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34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072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373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764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6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 dirty="0"/>
            </a:br>
            <a:r>
              <a:rPr lang="en-US" sz="1200" dirty="0" err="1">
                <a:latin typeface="Arial" charset="0"/>
              </a:rPr>
              <a:t>Umweltzeichen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für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Schulen</a:t>
            </a:r>
            <a:r>
              <a:rPr lang="en-US" sz="1200" dirty="0">
                <a:latin typeface="Arial" charset="0"/>
              </a:rPr>
              <a:t> &amp; PH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A062BACC-CDB3-4A37-BD78-559AA0DD49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8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715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436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318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9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3E7FFCAB-85FB-4FF3-A018-978AF71A25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6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5D7CEC2F-D54B-4553-BDBB-056FF7219D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4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03455454-6614-4A36-98C7-F3686D2F2AD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6A1DD39F-28B0-4395-9112-D97209E71D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6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7914A174-B781-4804-9257-9B9659F9E6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4F4233F3-9358-4B24-A5C9-BE96255328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3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BB2E17FB-3334-482B-BFBF-C81066665B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5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25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088" y="61579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9113" y="61579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br>
              <a:rPr lang="en-US"/>
            </a:br>
            <a:fld id="{0EAC117E-B8F7-42A3-827E-FD2BAF143F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" name="Freeform 11"/>
          <p:cNvSpPr>
            <a:spLocks/>
          </p:cNvSpPr>
          <p:nvPr userDrawn="1"/>
        </p:nvSpPr>
        <p:spPr bwMode="auto">
          <a:xfrm>
            <a:off x="0" y="0"/>
            <a:ext cx="8199438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3" name="Picture 12" descr="UZ_RL_Color(7,5x7,5)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57163"/>
            <a:ext cx="90011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7D27-4F50-4F3B-9E1F-3489A992F3A7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94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umweltzeichen.at/schulen/richtlinie" TargetMode="Externa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thek.greenevents.a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2030.at/bildung-fuer-nachhaltige-entwicklung/bne-kompetenz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s://www.bne-brandenburg.de/materialien/UmWelt_zu_gestalten_BNE_Praxisleitfaden.pdf" TargetMode="External"/><Relationship Id="rId4" Type="http://schemas.openxmlformats.org/officeDocument/2006/relationships/hyperlink" Target="http://www.umweltbildung.at/praxismateria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mweltzeichen.at/schulen/sdg" TargetMode="External"/><Relationship Id="rId3" Type="http://schemas.openxmlformats.org/officeDocument/2006/relationships/hyperlink" Target="https://unicef.at/kinderrechte-oesterreich/sustainable-development-goals/" TargetMode="External"/><Relationship Id="rId7" Type="http://schemas.openxmlformats.org/officeDocument/2006/relationships/hyperlink" Target="http://www.weltaktionsprogramm.a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ndeskanzleramt.gv.at/nachhaltige-entwicklung-agenda-2030" TargetMode="External"/><Relationship Id="rId5" Type="http://schemas.openxmlformats.org/officeDocument/2006/relationships/hyperlink" Target="https://sustainabledevelopment.un.org/sdgs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virtuelle-ph.at/veranstaltung/electure-17sdg-globale-nachhaltige-entwicklung-im-unterricht-behandeln/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dgwatch.at/de/veranstaltungen" TargetMode="External"/><Relationship Id="rId5" Type="http://schemas.openxmlformats.org/officeDocument/2006/relationships/hyperlink" Target="https://konsument.at/blog/sustainable-development-goals" TargetMode="External"/><Relationship Id="rId4" Type="http://schemas.openxmlformats.org/officeDocument/2006/relationships/hyperlink" Target="http://www.umweltzeichen.at/schulen/aktuelle-themen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-austria.at/schulen" TargetMode="External"/><Relationship Id="rId3" Type="http://schemas.openxmlformats.org/officeDocument/2006/relationships/hyperlink" Target="https://bildung.umweltzeichen.at/index.php?berater=1&amp;b_rl_5=1" TargetMode="External"/><Relationship Id="rId7" Type="http://schemas.openxmlformats.org/officeDocument/2006/relationships/hyperlink" Target="http://www.klimabuendnis.at/start.asp?ID=250127&amp;b=334&amp;b2=5612&amp;am=" TargetMode="External"/><Relationship Id="rId12" Type="http://schemas.openxmlformats.org/officeDocument/2006/relationships/hyperlink" Target="http://www.va-oekokauf.a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tracting-portal.at/" TargetMode="External"/><Relationship Id="rId11" Type="http://schemas.openxmlformats.org/officeDocument/2006/relationships/hyperlink" Target="http://www.oekorein.at/" TargetMode="External"/><Relationship Id="rId5" Type="http://schemas.openxmlformats.org/officeDocument/2006/relationships/hyperlink" Target="http://www.komfortl&#252;ftung.at/" TargetMode="External"/><Relationship Id="rId10" Type="http://schemas.openxmlformats.org/officeDocument/2006/relationships/hyperlink" Target="http://www.lernenohnelaerm.at/" TargetMode="External"/><Relationship Id="rId4" Type="http://schemas.openxmlformats.org/officeDocument/2006/relationships/hyperlink" Target="http://www.klimaaktiv.at/" TargetMode="External"/><Relationship Id="rId9" Type="http://schemas.openxmlformats.org/officeDocument/2006/relationships/hyperlink" Target="http://www.auva.at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zeichen.at/de/bildung/schulen/mein-weg-zum-umweltzeichen/messungen-im-sinne-der-umweltzeichen-kriterien-sind-sinnvoll" TargetMode="External"/><Relationship Id="rId3" Type="http://schemas.openxmlformats.org/officeDocument/2006/relationships/hyperlink" Target="http://www.umweltzeichen.at/schulen/umsetzung" TargetMode="External"/><Relationship Id="rId7" Type="http://schemas.openxmlformats.org/officeDocument/2006/relationships/hyperlink" Target="https://bildung.umweltzeichen.a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weltzeichen.at/schulen/tipps" TargetMode="External"/><Relationship Id="rId5" Type="http://schemas.openxmlformats.org/officeDocument/2006/relationships/hyperlink" Target="https://www.umweltzeichen.at/schulen/kurzfassung" TargetMode="External"/><Relationship Id="rId4" Type="http://schemas.openxmlformats.org/officeDocument/2006/relationships/hyperlink" Target="https://www.umweltzeichen.at/schulen/richtlinie" TargetMode="External"/><Relationship Id="rId9" Type="http://schemas.openxmlformats.org/officeDocument/2006/relationships/hyperlink" Target="https://www.umweltzeichen.at/de/bildung/schulen/umsetzungstipps-dokumente/lernmaterialien-aktuelle-themen-oder-projektidee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.umweltzeichen.a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bildu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schulen/umsetzu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.umweltzeichen.a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schulen/evaluatio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hyperlink" Target="mailto:elvira.kreuzpointner@bmk.gv.at" TargetMode="External"/><Relationship Id="rId7" Type="http://schemas.openxmlformats.org/officeDocument/2006/relationships/hyperlink" Target="https://bildung.umweltzeichen.at/index.php?berater=1&amp;b_rl_5=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umweltzeichen@vki.at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mailto:samira.bouslama@umweltbildung.at" TargetMode="External"/><Relationship Id="rId10" Type="http://schemas.openxmlformats.org/officeDocument/2006/relationships/image" Target="../media/image15.png"/><Relationship Id="rId4" Type="http://schemas.openxmlformats.org/officeDocument/2006/relationships/hyperlink" Target="mailto:hanna.malhonen@bmbwf.gv.at" TargetMode="External"/><Relationship Id="rId9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kanzleramt.gv.at/entwicklungsziele-agenda-203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esco.at/fileadmin/Redaktion/Publikationen/Publikations-Dokumente/2015_Roadmap_deutsch.pdf" TargetMode="External"/><Relationship Id="rId4" Type="http://schemas.openxmlformats.org/officeDocument/2006/relationships/hyperlink" Target="https://unicef.at/kinderrechte-oesterreich/sustainable-development-goal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.umweltzeichen.at/index.php?berater=1&amp;b_rl_5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weltzeichen.at/schulen/umsetzung" TargetMode="External"/><Relationship Id="rId4" Type="http://schemas.openxmlformats.org/officeDocument/2006/relationships/hyperlink" Target="http://www.umweltzeichen.at/schul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3" y="4578350"/>
            <a:ext cx="8423275" cy="1143000"/>
          </a:xfrm>
          <a:noFill/>
        </p:spPr>
        <p:txBody>
          <a:bodyPr/>
          <a:lstStyle/>
          <a:p>
            <a:pPr>
              <a:lnSpc>
                <a:spcPct val="120000"/>
              </a:lnSpc>
              <a:buSzPct val="75000"/>
            </a:pPr>
            <a:r>
              <a:rPr lang="de-DE" altLang="de-DE" sz="2200" dirty="0"/>
              <a:t>UZ 301 Österreichisches Umweltzeichen </a:t>
            </a:r>
            <a:br>
              <a:rPr lang="de-DE" altLang="de-DE" sz="2200" dirty="0"/>
            </a:br>
            <a:r>
              <a:rPr lang="de-DE" altLang="de-DE" sz="2200" dirty="0"/>
              <a:t>für Schulen und Pädagogische Hochschulen</a:t>
            </a:r>
            <a:r>
              <a:rPr lang="de-DE" altLang="de-DE" sz="2200" b="1" dirty="0">
                <a:latin typeface="Arial" charset="0"/>
                <a:cs typeface="Arial" charset="0"/>
              </a:rPr>
              <a:t> (mittellange Fassung, 25 „Folien“)</a:t>
            </a:r>
            <a:endParaRPr lang="de-AT" altLang="de-DE" sz="2200" b="1" dirty="0"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525" y="5397500"/>
            <a:ext cx="8555038" cy="558800"/>
          </a:xfrm>
          <a:noFill/>
        </p:spPr>
        <p:txBody>
          <a:bodyPr/>
          <a:lstStyle/>
          <a:p>
            <a:pPr>
              <a:buSzPct val="75000"/>
              <a:buFontTx/>
              <a:buNone/>
            </a:pPr>
            <a:r>
              <a:rPr lang="de-AT" altLang="de-DE" sz="1600" dirty="0">
                <a:cs typeface="Arial" charset="0"/>
              </a:rPr>
              <a:t> </a:t>
            </a:r>
          </a:p>
        </p:txBody>
      </p:sp>
      <p:pic>
        <p:nvPicPr>
          <p:cNvPr id="5" name="Picture 2" descr="O:\Projekte\UZ-RICHTLINIEN\Uz301_Schulen_&amp;_PH_(UZSP)\!_aktuell_&amp;_wichtig___\uz_schulen_web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64" y="1450077"/>
            <a:ext cx="4981960" cy="289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49625" y="6157913"/>
            <a:ext cx="2895600" cy="457200"/>
          </a:xfrm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024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4FF1C3C0-7E66-43BC-93A5-F746C45943CD}" type="slidenum">
              <a:rPr lang="en-US" altLang="de-DE" sz="1400" b="0" smtClean="0"/>
              <a:pPr/>
              <a:t>10</a:t>
            </a:fld>
            <a:endParaRPr lang="en-US" altLang="de-DE" sz="1400" b="0"/>
          </a:p>
        </p:txBody>
      </p:sp>
      <p:sp>
        <p:nvSpPr>
          <p:cNvPr id="10244" name="Freeform 2"/>
          <p:cNvSpPr>
            <a:spLocks/>
          </p:cNvSpPr>
          <p:nvPr/>
        </p:nvSpPr>
        <p:spPr bwMode="auto">
          <a:xfrm>
            <a:off x="0" y="0"/>
            <a:ext cx="675640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45" name="Freeform 3"/>
          <p:cNvSpPr>
            <a:spLocks/>
          </p:cNvSpPr>
          <p:nvPr/>
        </p:nvSpPr>
        <p:spPr bwMode="auto">
          <a:xfrm>
            <a:off x="2743200" y="0"/>
            <a:ext cx="410845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UZ 301 Richtlinie 2022 </a:t>
            </a:r>
          </a:p>
        </p:txBody>
      </p:sp>
      <p:graphicFrame>
        <p:nvGraphicFramePr>
          <p:cNvPr id="102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18115"/>
              </p:ext>
            </p:extLst>
          </p:nvPr>
        </p:nvGraphicFramePr>
        <p:xfrm>
          <a:off x="777875" y="571500"/>
          <a:ext cx="69723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Document" r:id="rId4" imgW="9568427" imgH="6271106" progId="Word.Document.8">
                  <p:embed/>
                </p:oleObj>
              </mc:Choice>
              <mc:Fallback>
                <p:oleObj name="Document" r:id="rId4" imgW="9568427" imgH="62711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571500"/>
                        <a:ext cx="69723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774700" y="5703888"/>
            <a:ext cx="7485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AT" altLang="de-DE"/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992188" y="5889625"/>
            <a:ext cx="700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AT" altLang="de-DE"/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171450" y="4630857"/>
            <a:ext cx="8924925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00" b="0" u="sng" dirty="0">
                <a:solidFill>
                  <a:srgbClr val="008000"/>
                </a:solidFill>
                <a:latin typeface="Arial" charset="0"/>
              </a:rPr>
              <a:t>Meist ist schon viel vorhanden, etliche Kriterien sind bereits</a:t>
            </a:r>
            <a:r>
              <a:rPr lang="de-AT" altLang="de-DE" sz="2300" b="0" u="sng" dirty="0">
                <a:solidFill>
                  <a:srgbClr val="008000"/>
                </a:solidFill>
              </a:rPr>
              <a:t> </a:t>
            </a:r>
            <a:r>
              <a:rPr lang="de-AT" altLang="de-DE" sz="2300" b="0" u="sng" dirty="0">
                <a:solidFill>
                  <a:srgbClr val="008000"/>
                </a:solidFill>
                <a:latin typeface="Arial" charset="0"/>
              </a:rPr>
              <a:t>erfüllt!</a:t>
            </a:r>
          </a:p>
          <a:p>
            <a:pPr>
              <a:spcBef>
                <a:spcPct val="50000"/>
              </a:spcBef>
            </a:pPr>
            <a:r>
              <a:rPr lang="de-AT" altLang="de-DE" sz="2000" b="0" dirty="0">
                <a:latin typeface="Arial" charset="0"/>
              </a:rPr>
              <a:t>Für die 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</a:rPr>
              <a:t>Erstprüfung</a:t>
            </a:r>
            <a:r>
              <a:rPr lang="de-AT" altLang="de-DE" sz="2000" b="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de-AT" altLang="de-DE" sz="2000" b="0" dirty="0">
                <a:latin typeface="Arial" charset="0"/>
              </a:rPr>
              <a:t>sind die 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</a:rPr>
              <a:t>roten / </a:t>
            </a:r>
            <a:r>
              <a:rPr lang="de-AT" altLang="de-DE" sz="2000" dirty="0">
                <a:solidFill>
                  <a:srgbClr val="CC0000"/>
                </a:solidFill>
                <a:latin typeface="Arial" charset="0"/>
              </a:rPr>
              <a:t>fett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</a:rPr>
              <a:t> gedruckten Kriterien-Bereiche</a:t>
            </a:r>
            <a:br>
              <a:rPr lang="de-AT" altLang="de-DE" sz="2000" b="0" dirty="0">
                <a:solidFill>
                  <a:srgbClr val="CC3300"/>
                </a:solidFill>
                <a:latin typeface="Arial" charset="0"/>
              </a:rPr>
            </a:br>
            <a:r>
              <a:rPr lang="de-AT" altLang="de-DE" sz="2000" u="sng" dirty="0">
                <a:solidFill>
                  <a:srgbClr val="C00000"/>
                </a:solidFill>
                <a:latin typeface="Arial" charset="0"/>
              </a:rPr>
              <a:t>und</a:t>
            </a:r>
            <a:r>
              <a:rPr lang="de-AT" altLang="de-DE" sz="2000" b="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de-AT" altLang="de-DE" sz="2000" b="0" dirty="0">
                <a:latin typeface="Arial" charset="0"/>
              </a:rPr>
              <a:t>3 weitere Bereiche nach Wahl umzusetzen („</a:t>
            </a:r>
            <a:r>
              <a:rPr lang="de-AT" altLang="de-DE" sz="2000" dirty="0">
                <a:latin typeface="Arial" charset="0"/>
              </a:rPr>
              <a:t>Stufenmodell</a:t>
            </a:r>
            <a:r>
              <a:rPr lang="de-AT" altLang="de-DE" sz="2000" b="0" dirty="0">
                <a:latin typeface="Arial" charset="0"/>
              </a:rPr>
              <a:t>“).</a:t>
            </a:r>
            <a:r>
              <a:rPr lang="de-AT" altLang="de-DE" sz="2000" dirty="0"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de-AT" altLang="de-DE" sz="2400" dirty="0">
                <a:latin typeface="Arial" charset="0"/>
                <a:hlinkClick r:id="rId6"/>
              </a:rPr>
              <a:t>aktuelle Umweltzeichen-Richtlinie</a:t>
            </a:r>
            <a:endParaRPr lang="de-AT" altLang="de-DE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6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8BB6ED88-9DA3-455D-A566-41D207824459}" type="slidenum">
              <a:rPr lang="en-US" altLang="de-DE" sz="1400" b="0" smtClean="0"/>
              <a:pPr/>
              <a:t>11</a:t>
            </a:fld>
            <a:endParaRPr lang="en-US" altLang="de-DE" sz="1400" b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63513" y="1572042"/>
            <a:ext cx="8610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dirty="0">
                <a:latin typeface="Arial" charset="0"/>
                <a:cs typeface="Times New Roman" pitchFamily="18" charset="0"/>
              </a:rPr>
              <a:t>(Umwelt)Leitbild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und </a:t>
            </a:r>
            <a:r>
              <a:rPr lang="de-DE" altLang="de-DE" sz="2400" dirty="0">
                <a:latin typeface="Arial" charset="0"/>
                <a:cs typeface="Times New Roman" pitchFamily="18" charset="0"/>
              </a:rPr>
              <a:t>Qualitätsprogramm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(operativ) 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sind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zentrale Kriterien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zur Umsetzung des Umweltzeichens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und zur Qualitätsentwicklung (</a:t>
            </a: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Entwicklungsplan (wenn mit UZ-Bezug): z.B. QMS /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PH-Leistungsvereinbarung,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u="sng" dirty="0">
                <a:latin typeface="Arial" charset="0"/>
                <a:cs typeface="Times New Roman" pitchFamily="18" charset="0"/>
              </a:rPr>
              <a:t>ansonsten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UZ-Maßnahmenplan (Vorgabe: XLS-Liste)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Interne Information, Kommunikation und Medienarbeit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M02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,</a:t>
            </a: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M08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(Umweltteam), </a:t>
            </a: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M04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(Information zu UZ-Aktivitäten),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Medien- und Öffentlichkeitsarbeit: </a:t>
            </a: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M12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 M13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M14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M15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Schulklima und Partizipation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M03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(Mitgestaltung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SchülerInnen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M09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(Ist Analyse Schulklima)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M10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(barrierefreie Ausstattung)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Bereich Management 1</a:t>
            </a:r>
          </a:p>
        </p:txBody>
      </p:sp>
    </p:spTree>
    <p:extLst>
      <p:ext uri="{BB962C8B-B14F-4D97-AF65-F5344CB8AC3E}">
        <p14:creationId xmlns:p14="http://schemas.microsoft.com/office/powerpoint/2010/main" val="6463693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8BB6ED88-9DA3-455D-A566-41D207824459}" type="slidenum">
              <a:rPr lang="en-US" altLang="de-DE" sz="1400" b="0" smtClean="0"/>
              <a:pPr/>
              <a:t>12</a:t>
            </a:fld>
            <a:endParaRPr lang="en-US" altLang="de-DE" sz="1400" b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255588" y="1560488"/>
            <a:ext cx="8610600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Verschiedene, bereichsübergreifende Kriterien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(Ökologische Ausrichtung von Schulveranstaltungen):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3"/>
              </a:rPr>
              <a:t>https://infothek.greenevents.at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 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M06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NutzerInnenverhalten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M07</a:t>
            </a: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(Wartung)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M16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(Mängelmeldung)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(Bonusmodelle, ggf.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Contracting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M17</a:t>
            </a:r>
            <a: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 (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„handfeste“, konkrete Maßnahmen) und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M17</a:t>
            </a:r>
            <a: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B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 (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Kennzahlen)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M18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Bonus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für aktuelle UZ-Tätigkeiten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(ca. 2 Jahre nach jedem Audit)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Bereich Management 2</a:t>
            </a:r>
          </a:p>
        </p:txBody>
      </p:sp>
    </p:spTree>
    <p:extLst>
      <p:ext uri="{BB962C8B-B14F-4D97-AF65-F5344CB8AC3E}">
        <p14:creationId xmlns:p14="http://schemas.microsoft.com/office/powerpoint/2010/main" val="21891099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229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F26AC7A9-85BF-4552-A212-F09B533AD9B2}" type="slidenum">
              <a:rPr lang="en-US" altLang="de-DE" sz="1400" b="0" smtClean="0"/>
              <a:pPr/>
              <a:t>13</a:t>
            </a:fld>
            <a:endParaRPr lang="en-US" altLang="de-DE" sz="1400" b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96838" y="798136"/>
            <a:ext cx="9122466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AT" altLang="de-DE" sz="2400" b="0" dirty="0">
                <a:latin typeface="Arial" charset="0"/>
                <a:cs typeface="Times New Roman" pitchFamily="18" charset="0"/>
              </a:rPr>
              <a:t>Kompetenzorientiertes Lernen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und Weiterbildung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P01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Ist-Analyse der Rahmenbedingungen für ein kompetenz-orientiertes Lernen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P03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(SDGs sowie umwelt- und gesundheitsrelevante Themen im „Regelunterricht“ - vgl. Grundsatzerlass BNE),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externe ExpertInnen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P08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P10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P09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(Wettbewerbe),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P11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(Kreativität),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P13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(Bewusstseinsbildung zum Thema Inklusion)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und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P06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Weiterbildung mit Bezug zu ÖUZ, SDGs oder BNE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BNE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siehe nächste Folie</a:t>
            </a:r>
            <a:endParaRPr lang="de-AT" altLang="de-DE" sz="20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Pädagogische Aktivitäten zum Thema Biodiversität (</a:t>
            </a:r>
            <a:r>
              <a:rPr lang="de-DE" altLang="de-DE" sz="2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P04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Projektarbeit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P02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Mindestanzahl an Klassenprojekten = Muss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P07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Projekte klassen- bzw. schulübergreifend = Sollpunkte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Zusatzqualifikation von </a:t>
            </a:r>
            <a:r>
              <a:rPr lang="de-DE" altLang="de-DE" sz="2400" b="0" dirty="0" err="1">
                <a:latin typeface="Arial" charset="0"/>
                <a:cs typeface="Times New Roman" pitchFamily="18" charset="0"/>
              </a:rPr>
              <a:t>SchülerInnen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P12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</a:t>
            </a: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  Bereich Pädagogik / BNE</a:t>
            </a:r>
          </a:p>
        </p:txBody>
      </p:sp>
    </p:spTree>
    <p:extLst>
      <p:ext uri="{BB962C8B-B14F-4D97-AF65-F5344CB8AC3E}">
        <p14:creationId xmlns:p14="http://schemas.microsoft.com/office/powerpoint/2010/main" val="25878806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8BB6ED88-9DA3-455D-A566-41D207824459}" type="slidenum">
              <a:rPr lang="en-US" altLang="de-DE" sz="1400" b="0" smtClean="0"/>
              <a:pPr/>
              <a:t>14</a:t>
            </a:fld>
            <a:endParaRPr lang="en-US" altLang="de-DE" sz="1400" b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923914"/>
            <a:ext cx="9595411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Bildung für nachhaltige Entwicklung (BNE) 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+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3"/>
              </a:rPr>
              <a:t>BNE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3"/>
              </a:rPr>
              <a:t>-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3"/>
              </a:rPr>
              <a:t>Kompetenzen</a:t>
            </a:r>
            <a:b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</a:t>
            </a:r>
            <a:b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b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b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+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Lernmethoden</a:t>
            </a: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4"/>
              </a:rPr>
              <a:t>www.umweltbildung.at/praxismaterial</a:t>
            </a:r>
            <a: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de-AT" altLang="de-DE" sz="16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Methoden oder "erweiterte Filter" einblenden</a:t>
            </a:r>
            <a:b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endParaRPr lang="de-DE" altLang="de-DE" sz="24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432000" lvl="0" indent="-432000"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Praxisleitfaden für BNE-</a:t>
            </a:r>
            <a:r>
              <a:rPr lang="de-DE" altLang="de-DE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PraktikerInnen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(2 MB)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5"/>
              </a:rPr>
              <a:t>Um_Welt_Gestalten_BNE_Praxisleitfaden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von 2017 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für Schulen, an denen gekocht wird, siehe z.B. S. 42f.:  </a:t>
            </a:r>
            <a:b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18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„Gesunde Ernährung – Gesunder Körper – Gesunde Erde? – Erstellung von</a:t>
            </a:r>
            <a:br>
              <a:rPr lang="de-DE" altLang="de-DE" sz="18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18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Speiseplänen unter der Perspektive nachhaltiger Entwicklung“</a:t>
            </a:r>
            <a:endParaRPr lang="de-DE" altLang="de-DE" sz="16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000" b="0" dirty="0">
                <a:latin typeface="Arial Black" pitchFamily="34" charset="0"/>
              </a:rPr>
              <a:t>Das Rüstzeug für Bildungsqualität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30" y="1345897"/>
            <a:ext cx="4329182" cy="29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147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229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F26AC7A9-85BF-4552-A212-F09B533AD9B2}" type="slidenum">
              <a:rPr lang="en-US" altLang="de-DE" sz="1400" b="0" smtClean="0"/>
              <a:pPr/>
              <a:t>15</a:t>
            </a:fld>
            <a:endParaRPr lang="en-US" altLang="de-DE" sz="1400" b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215900" y="1075740"/>
            <a:ext cx="8928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/>
            <a:r>
              <a:rPr lang="de-DE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17 Nachhaltigkeitsziele der UN (SDGs) sollen die Welt verändern, sie zu einem besseren Ort für alle machen. Und sie gelten für jeden – überall </a:t>
            </a:r>
            <a:r>
              <a:rPr lang="de-DE" sz="1800" u="sng" dirty="0">
                <a:solidFill>
                  <a:srgbClr val="0000FF"/>
                </a:solidFill>
                <a:latin typeface="Arial"/>
                <a:ea typeface="Times New Roman"/>
                <a:cs typeface="Times New Roman"/>
                <a:hlinkClick r:id="rId3"/>
              </a:rPr>
              <a:t>unicef.at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AT" altLang="de-DE" sz="3000" b="0" dirty="0">
                <a:latin typeface="Arial Black" pitchFamily="34" charset="0"/>
              </a:rPr>
              <a:t>Ein gutes Leben für alle (auf Erden)</a:t>
            </a:r>
          </a:p>
          <a:p>
            <a:pPr algn="ctr"/>
            <a:endParaRPr lang="de-DE" altLang="de-DE" sz="3200" b="0" dirty="0">
              <a:latin typeface="Arial Black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8759" r="1256" b="9328"/>
          <a:stretch/>
        </p:blipFill>
        <p:spPr>
          <a:xfrm>
            <a:off x="215900" y="1722071"/>
            <a:ext cx="5201412" cy="34138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297077" y="2949237"/>
            <a:ext cx="3775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br>
              <a:rPr lang="de-AT" sz="24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4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0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96146" y="5216962"/>
            <a:ext cx="9047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SDGs</a:t>
            </a:r>
            <a:r>
              <a:rPr lang="de-A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de-A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United </a:t>
            </a:r>
            <a:r>
              <a:rPr lang="de-AT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Nations</a:t>
            </a:r>
            <a:r>
              <a:rPr lang="de-A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2016</a:t>
            </a:r>
            <a:r>
              <a:rPr lang="de-A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Nachhaltigkeits- Agenda 2030</a:t>
            </a:r>
            <a:br>
              <a:rPr lang="de-A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 siehe: 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www.bundeskanzleramt.gv.at/nachhaltige-entwicklung-agenda-2030</a:t>
            </a:r>
            <a:b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8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www.weltaktionsprogramm.at</a:t>
            </a:r>
            <a:endParaRPr lang="de-D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www.umweltzeichen.at/schulen/sdg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258B61-9A8C-4512-A29A-9201840932D1}"/>
              </a:ext>
            </a:extLst>
          </p:cNvPr>
          <p:cNvSpPr/>
          <p:nvPr/>
        </p:nvSpPr>
        <p:spPr>
          <a:xfrm>
            <a:off x="5297077" y="2751505"/>
            <a:ext cx="4038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sz="24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können alle</a:t>
            </a:r>
            <a:br>
              <a:rPr lang="de-AT" sz="24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Botschafter/innen &amp; Teil des</a:t>
            </a:r>
            <a:br>
              <a:rPr lang="de-AT" sz="24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www.weltaktionsprogramm.at</a:t>
            </a:r>
            <a:br>
              <a:rPr lang="de-AT" sz="20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de-AT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A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156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8BB6ED88-9DA3-455D-A566-41D207824459}" type="slidenum">
              <a:rPr lang="en-US" altLang="de-DE" sz="1400" b="0" smtClean="0"/>
              <a:pPr/>
              <a:t>16</a:t>
            </a:fld>
            <a:endParaRPr lang="en-US" altLang="de-DE" sz="1400" b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-2" y="3382852"/>
            <a:ext cx="9595411" cy="344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>
              <a:lnSpc>
                <a:spcPts val="26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400" dirty="0" err="1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eLecture</a:t>
            </a:r>
            <a:r>
              <a:rPr lang="de-DE" altLang="de-DE" sz="24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zum Thema SDGs</a:t>
            </a:r>
            <a:r>
              <a:rPr lang="de-DE" altLang="de-DE" sz="240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 zur Aufzeichnung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(Webinar)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oder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SDG-Materialienliste   &amp;   </a:t>
            </a:r>
            <a:r>
              <a:rPr lang="de-DE" altLang="de-DE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eLecture_SDGs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PDFs unter: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4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www.umweltzeichen.at/schulen/aktuelle-themen</a:t>
            </a:r>
            <a:r>
              <a:rPr lang="de-DE" altLang="de-DE" sz="240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marL="432000" lvl="0" indent="-432000">
              <a:lnSpc>
                <a:spcPts val="26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Ein Blog dazu: </a:t>
            </a:r>
            <a: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5"/>
              </a:rPr>
              <a:t>https://konsument.at/blog/sustainable-development-goals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marL="432000" lvl="0" indent="-432000">
              <a:lnSpc>
                <a:spcPts val="26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NGO´s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/ Zivilgesellschaft: </a:t>
            </a: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6"/>
              </a:rPr>
              <a:t>www.sdgwatch.at/de/veranstaltungen</a:t>
            </a:r>
            <a:endParaRPr lang="de-DE" altLang="de-DE" sz="20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Die SDGs im Schullalltag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35667" r="6126" b="34458"/>
          <a:stretch/>
        </p:blipFill>
        <p:spPr>
          <a:xfrm>
            <a:off x="1353587" y="768232"/>
            <a:ext cx="6888235" cy="15841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50" y="2541202"/>
            <a:ext cx="8754615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097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638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43F48DE2-08D6-4269-8A3B-9133ED685265}" type="slidenum">
              <a:rPr lang="en-US" altLang="de-DE" sz="1400" b="0" smtClean="0"/>
              <a:pPr/>
              <a:t>17</a:t>
            </a:fld>
            <a:endParaRPr lang="en-US" altLang="de-DE" sz="1400" b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-30162" y="830440"/>
            <a:ext cx="9383712" cy="597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Beratung</a:t>
            </a:r>
          </a:p>
          <a:p>
            <a:pPr marL="900000" lvl="1" indent="-4320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zielgruppenspezifische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Workshops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(Umweltministerium)</a:t>
            </a:r>
          </a:p>
          <a:p>
            <a:pPr marL="900000" lvl="1" indent="-432000">
              <a:spcBef>
                <a:spcPts val="12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</a:rPr>
              <a:t>Empfehlung: UZ 301-Beratung vor Ort </a:t>
            </a:r>
            <a:r>
              <a:rPr lang="de-DE" altLang="de-DE" sz="2000" b="0" dirty="0">
                <a:latin typeface="Arial" charset="0"/>
              </a:rPr>
              <a:t>(</a:t>
            </a:r>
            <a:r>
              <a:rPr lang="de-DE" altLang="de-DE" sz="2000" dirty="0">
                <a:latin typeface="Arial" charset="0"/>
                <a:hlinkClick r:id="rId3"/>
              </a:rPr>
              <a:t>Liste der </a:t>
            </a:r>
            <a:r>
              <a:rPr lang="de-DE" altLang="de-DE" sz="2000" dirty="0" err="1">
                <a:latin typeface="Arial" charset="0"/>
                <a:hlinkClick r:id="rId3"/>
              </a:rPr>
              <a:t>BeraterInnen</a:t>
            </a:r>
            <a:r>
              <a:rPr lang="de-DE" altLang="de-DE" sz="2000" b="0" dirty="0">
                <a:latin typeface="Arial" charset="0"/>
              </a:rPr>
              <a:t>)</a:t>
            </a:r>
            <a:endParaRPr lang="de-DE" altLang="de-DE" sz="1800" b="0" dirty="0">
              <a:latin typeface="Arial" charset="0"/>
              <a:cs typeface="Times New Roman" pitchFamily="18" charset="0"/>
            </a:endParaRPr>
          </a:p>
          <a:p>
            <a:pPr marL="900000" lvl="1" indent="-432000">
              <a:lnSpc>
                <a:spcPct val="13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Viele weitere </a:t>
            </a:r>
            <a:r>
              <a:rPr lang="de-DE" altLang="de-DE" sz="2000" dirty="0">
                <a:latin typeface="Arial" charset="0"/>
              </a:rPr>
              <a:t>spezifische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Möglichkeiten zur Unterstützung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Schulentwicklung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allgemein bzw. SQA (z.B. SCHILF der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PH´s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Energieberater/innen (u.a. Landesenergiekoordinator/innen,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EVU´s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  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4"/>
              </a:rPr>
              <a:t>www.klimaaktiv.at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(Mobilität, Bauen, Sanieren) 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www.komfortlüftung.at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  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6"/>
              </a:rPr>
              <a:t>www.contracting-portal.at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(meist Bundesschulen)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  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7"/>
              </a:rPr>
              <a:t>Bonus-Modelle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(Gemeinde)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Abfallberater/innen, Landesabfallverbände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8"/>
              </a:rPr>
              <a:t>www.bio-austria.at/schulen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    </a:t>
            </a:r>
            <a:br>
              <a:rPr lang="de-DE" altLang="de-DE" sz="200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9"/>
              </a:rPr>
              <a:t>www.auva.at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(u.a.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Lärm,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Radfahrtraining) </a:t>
            </a:r>
            <a:r>
              <a:rPr lang="de-DE" altLang="de-DE" sz="2000" b="0" dirty="0">
                <a:latin typeface="Arial" charset="0"/>
                <a:cs typeface="Times New Roman" pitchFamily="18" charset="0"/>
                <a:hlinkClick r:id="rId10"/>
              </a:rPr>
              <a:t>www.lernenohnelaerm.at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www.oekorein.at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(Reinigungsmittel), 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www.va-oekokauf.at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(Papier)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bereits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ausgezeichnete </a:t>
            </a:r>
            <a:r>
              <a:rPr lang="de-DE" altLang="de-DE" sz="2000" dirty="0">
                <a:latin typeface="Arial" charset="0"/>
              </a:rPr>
              <a:t>UZ-Schulen</a:t>
            </a:r>
            <a:r>
              <a:rPr lang="de-DE" altLang="de-DE" sz="2000" b="0" dirty="0">
                <a:latin typeface="Arial" charset="0"/>
              </a:rPr>
              <a:t>, Projekte, MaturantInnen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>
                <a:latin typeface="Arial Black" pitchFamily="34" charset="0"/>
              </a:rPr>
              <a:t>Umsetzungshilfen 1</a:t>
            </a:r>
          </a:p>
        </p:txBody>
      </p:sp>
    </p:spTree>
    <p:extLst>
      <p:ext uri="{BB962C8B-B14F-4D97-AF65-F5344CB8AC3E}">
        <p14:creationId xmlns:p14="http://schemas.microsoft.com/office/powerpoint/2010/main" val="25549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  <a:p>
            <a:endParaRPr lang="en-US" altLang="de-DE" sz="1200" b="0" dirty="0">
              <a:latin typeface="Arial" charset="0"/>
            </a:endParaRPr>
          </a:p>
        </p:txBody>
      </p:sp>
      <p:sp>
        <p:nvSpPr>
          <p:cNvPr id="1741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FD4DF8D4-C1FA-4DE3-9469-3266E7175015}" type="slidenum">
              <a:rPr lang="en-US" altLang="de-DE" sz="1400" b="0" smtClean="0"/>
              <a:pPr/>
              <a:t>18</a:t>
            </a:fld>
            <a:endParaRPr lang="en-US" altLang="de-DE" sz="1400" b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-86062" y="853215"/>
            <a:ext cx="9344361" cy="55245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Service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Informationen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Dokumente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Checklisten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400" dirty="0">
                <a:solidFill>
                  <a:srgbClr val="CC3300"/>
                </a:solidFill>
                <a:latin typeface="Arial" charset="0"/>
                <a:cs typeface="Times New Roman" pitchFamily="18" charset="0"/>
                <a:hlinkClick r:id="rId3"/>
              </a:rPr>
              <a:t>www.umweltzeichen.at/schulen/umsetzung</a:t>
            </a:r>
            <a:r>
              <a:rPr lang="de-DE" altLang="de-DE" sz="24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 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ts val="1800"/>
              </a:spcBef>
              <a:buFont typeface="Wingdings" pitchFamily="2" charset="2"/>
              <a:buChar char="§"/>
            </a:pPr>
            <a:r>
              <a:rPr lang="de-AT" altLang="de-DE" sz="2000" dirty="0" err="1">
                <a:latin typeface="Arial" charset="0"/>
                <a:cs typeface="Times New Roman" pitchFamily="18" charset="0"/>
              </a:rPr>
              <a:t>Powerpoint</a:t>
            </a:r>
            <a:r>
              <a:rPr lang="de-AT" altLang="de-DE" sz="2000" dirty="0">
                <a:latin typeface="Arial" charset="0"/>
                <a:cs typeface="Times New Roman" pitchFamily="18" charset="0"/>
              </a:rPr>
              <a:t>-Vorträge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um UZ 301 vorzustellen </a:t>
            </a:r>
            <a:r>
              <a:rPr lang="de-AT" altLang="de-DE" sz="1800" b="0" dirty="0">
                <a:latin typeface="Arial" charset="0"/>
                <a:cs typeface="Times New Roman" pitchFamily="18" charset="0"/>
              </a:rPr>
              <a:t>(ca. 22, 45 od. 120 min)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  <a:hlinkClick r:id="rId4"/>
              </a:rPr>
              <a:t>Richtlinie UZ 301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kompakt … alle Kriterien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latin typeface="Arial" charset="0"/>
                <a:cs typeface="Times New Roman" pitchFamily="18" charset="0"/>
                <a:hlinkClick r:id="rId5"/>
              </a:rPr>
              <a:t>Kurzfassung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informativ zur Kommunikation, Richtlinie im Überblick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  <a:hlinkClick r:id="rId6"/>
              </a:rPr>
              <a:t>sortierbare Linkliste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(Infos, Angebote, Checklisten, Programme):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„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Umsetzungstipps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“ je nach Bedarf auswählen,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wird fallweise aktualisiert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PRÜFPROTOKOLL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online unter: 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https://bildung.umweltzeichen.at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Zur Ist-Analyse und Selbstevaluation sowie für die externe Prüfung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</a:rPr>
              <a:t>möglichst frühzeitig einsetzen</a:t>
            </a:r>
            <a:r>
              <a:rPr lang="de-DE" altLang="de-DE" sz="2000" b="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</a:rPr>
              <a:t>(sobald Schule etwas dokumentieren will), strukturierte </a:t>
            </a:r>
            <a:r>
              <a:rPr lang="de-DE" altLang="de-DE" sz="2000" b="0" dirty="0">
                <a:latin typeface="Arial" charset="0"/>
              </a:rPr>
              <a:t>Vorgehensweise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hlinkClick r:id="rId8"/>
              </a:rPr>
              <a:t>Messkoffer</a:t>
            </a:r>
            <a:r>
              <a:rPr lang="de-DE" altLang="de-DE" sz="2000" b="0" dirty="0">
                <a:latin typeface="Arial" charset="0"/>
              </a:rPr>
              <a:t> (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</a:rPr>
              <a:t>Umweltministerium</a:t>
            </a:r>
            <a:r>
              <a:rPr lang="de-DE" altLang="de-DE" sz="2000" b="0" dirty="0">
                <a:latin typeface="Arial" charset="0"/>
              </a:rPr>
              <a:t>, B, OÖ, STM, V)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0000FF"/>
                </a:solidFill>
                <a:latin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</a:rPr>
              <a:t> zu Lernmaterialien &amp; Projektideen rund um das Umweltzeichen</a:t>
            </a:r>
            <a:endParaRPr lang="de-DE" altLang="de-DE" sz="2000" dirty="0">
              <a:latin typeface="Arial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>
                <a:latin typeface="Arial Black" pitchFamily="34" charset="0"/>
              </a:rPr>
              <a:t>Umsetzungshilfen 2</a:t>
            </a:r>
          </a:p>
        </p:txBody>
      </p:sp>
    </p:spTree>
    <p:extLst>
      <p:ext uri="{BB962C8B-B14F-4D97-AF65-F5344CB8AC3E}">
        <p14:creationId xmlns:p14="http://schemas.microsoft.com/office/powerpoint/2010/main" val="30909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843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AE5D3A29-C92B-4827-8079-8CA478B3231A}" type="slidenum">
              <a:rPr lang="en-US" altLang="de-DE" sz="1400" b="0" smtClean="0"/>
              <a:pPr/>
              <a:t>19</a:t>
            </a:fld>
            <a:endParaRPr lang="en-US" altLang="de-DE" sz="1400" b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71450" y="1178790"/>
            <a:ext cx="8869363" cy="553228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Antrags- und Prüfsoftware 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(ASW / PSW): </a:t>
            </a:r>
            <a:b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4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https://bildung.umweltzeichen.at</a:t>
            </a:r>
            <a:r>
              <a:rPr lang="de-DE" altLang="de-DE" sz="24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wenn Entscheidung für ÖUZ dann frühzeitig für Dokumentation und Nachweise nutzen, Anleitung zur Benutzung (FAQs &amp; Kurzanleitung)</a:t>
            </a:r>
            <a:endParaRPr lang="de-DE" altLang="de-DE" sz="24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432000" lvl="0" indent="-432000">
              <a:lnSpc>
                <a:spcPts val="21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Vorteile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allgemeine Daten </a:t>
            </a: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werden über ASW </a:t>
            </a: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nur mehr 1x erhoben </a:t>
            </a: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(keine extra Formulare) und werden bei Änderungen einfach korrigiert</a:t>
            </a: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für alle Beteiligten </a:t>
            </a: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 zentraler, geschützter Zugang </a:t>
            </a:r>
            <a:b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Schulteam, Berater- und PrüferInnen, VKI</a:t>
            </a: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auch Kennzahlen, wenn vorhanden, werden über PSW erfasst </a:t>
            </a:r>
            <a:endParaRPr lang="de-DE" altLang="de-DE" sz="20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bestimmte Nachweise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die länger gültig bleiben, werden für die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Folgeprüfung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automatisch übernommen 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ggf. korrigieren!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)</a:t>
            </a: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ASW / PSW sind möglichst </a:t>
            </a: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benutzerfreundlich</a:t>
            </a: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und meistens </a:t>
            </a: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selbsterklärend</a:t>
            </a:r>
            <a:endParaRPr lang="de-DE" altLang="de-DE" sz="20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0" indent="0">
              <a:spcBef>
                <a:spcPct val="40000"/>
              </a:spcBef>
            </a:pP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000" b="0" dirty="0">
                <a:latin typeface="Arial Black" pitchFamily="34" charset="0"/>
              </a:rPr>
              <a:t>PSW für Dokumentation / Nachweis</a:t>
            </a:r>
          </a:p>
          <a:p>
            <a:pPr algn="ctr"/>
            <a:r>
              <a:rPr lang="de-DE" altLang="de-DE" sz="3200" b="0" dirty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9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51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50994F3D-2729-46A2-950D-B2979A48FC8F}" type="slidenum">
              <a:rPr lang="en-US" altLang="de-DE" sz="1400" b="0" smtClean="0"/>
              <a:pPr/>
              <a:t>2</a:t>
            </a:fld>
            <a:endParaRPr lang="en-US" altLang="de-DE" sz="1400" b="0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71450" y="714375"/>
            <a:ext cx="8872537" cy="582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Ziele </a:t>
            </a:r>
            <a:r>
              <a:rPr lang="de-DE" altLang="de-DE" sz="24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seit über 30 Jahren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(seit 1990)</a:t>
            </a:r>
            <a:endParaRPr lang="de-DE" altLang="de-DE" sz="2400" b="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Kennzeichnung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von Produkten und Dienstleistungen: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latin typeface="Arial" charset="0"/>
                <a:cs typeface="Times New Roman" pitchFamily="18" charset="0"/>
              </a:rPr>
              <a:t>Umwelt, Gesundheit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und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Qualität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dirty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auf einem Blick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Nachhaltigkeit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von Konsum &amp; Dienstleistungsangeboten steigern</a:t>
            </a: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Produkte und Dienstleistungen, ca. 80 Richtlinien für: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Bauen &amp; Wohnen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u.a. Bodenbeläge, Farben, (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Schul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möbel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Energie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u. a. „Grüner Strom“ (UZ 46), Holzheizungen,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Contracting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Büro &amp; Papier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u. a. Kopierpapier, Büroartikel, Druckerzeugnisse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Garten &amp; Haushalt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u. a. Naturerden, Reinigungsmittel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Tourismus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Beherbergung &amp; Gastronomie inkl. Catering, Museen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200" dirty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Bildung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Kindergärten, Schulen sowie Bildungseinrichtungen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latin typeface="Arial" charset="0"/>
                <a:cs typeface="Times New Roman" pitchFamily="18" charset="0"/>
                <a:hlinkClick r:id="rId3"/>
              </a:rPr>
              <a:t>www.umweltzeichen.at/bildung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endParaRPr lang="de-DE" altLang="de-DE" sz="200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UZ 301 gibt es seit 2002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Zeichengeber sind das  </a:t>
            </a:r>
            <a: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Umweltministerium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BMK und das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Bildungsministerium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BMBWF (nur UZ 301 Schulen)</a:t>
            </a:r>
          </a:p>
        </p:txBody>
      </p:sp>
      <p:sp>
        <p:nvSpPr>
          <p:cNvPr id="5125" name="Freeform 3"/>
          <p:cNvSpPr>
            <a:spLocks/>
          </p:cNvSpPr>
          <p:nvPr/>
        </p:nvSpPr>
        <p:spPr bwMode="auto">
          <a:xfrm>
            <a:off x="0" y="0"/>
            <a:ext cx="675640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6" name="Freeform 4"/>
          <p:cNvSpPr>
            <a:spLocks/>
          </p:cNvSpPr>
          <p:nvPr/>
        </p:nvSpPr>
        <p:spPr bwMode="auto">
          <a:xfrm>
            <a:off x="2743200" y="0"/>
            <a:ext cx="410845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171450" y="0"/>
            <a:ext cx="843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b="0">
                <a:latin typeface="Arial Black" pitchFamily="34" charset="0"/>
              </a:rPr>
              <a:t>Das Österreichische Umweltzeichen</a:t>
            </a:r>
          </a:p>
        </p:txBody>
      </p:sp>
    </p:spTree>
    <p:extLst>
      <p:ext uri="{BB962C8B-B14F-4D97-AF65-F5344CB8AC3E}">
        <p14:creationId xmlns:p14="http://schemas.microsoft.com/office/powerpoint/2010/main" val="10035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20</a:t>
            </a:fld>
            <a:endParaRPr lang="en-US" altLang="de-DE" sz="1400" b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b="0" dirty="0">
                <a:latin typeface="Arial Black" pitchFamily="34" charset="0"/>
              </a:rPr>
              <a:t>Interesse bekunden, </a:t>
            </a:r>
            <a:r>
              <a:rPr lang="de-DE" altLang="de-DE" b="0" dirty="0">
                <a:solidFill>
                  <a:srgbClr val="FF0000"/>
                </a:solidFill>
                <a:latin typeface="Arial Black" pitchFamily="34" charset="0"/>
              </a:rPr>
              <a:t>1. Mal </a:t>
            </a:r>
            <a:r>
              <a:rPr lang="de-DE" altLang="de-DE" b="0" dirty="0">
                <a:latin typeface="Arial Black" pitchFamily="34" charset="0"/>
              </a:rPr>
              <a:t>registrieren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6BA7CC0-8F66-4565-9F7C-4815E2E44CDF}"/>
              </a:ext>
            </a:extLst>
          </p:cNvPr>
          <p:cNvSpPr/>
          <p:nvPr/>
        </p:nvSpPr>
        <p:spPr>
          <a:xfrm>
            <a:off x="0" y="1112267"/>
            <a:ext cx="91440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432000">
              <a:spcBef>
                <a:spcPts val="500"/>
              </a:spcBef>
              <a:buFont typeface="Wingdings" pitchFamily="2" charset="2"/>
              <a:buChar char="Ø"/>
            </a:pPr>
            <a:r>
              <a:rPr lang="de-DE" altLang="de-DE" sz="2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Einmalige</a:t>
            </a:r>
            <a:r>
              <a:rPr lang="de-DE" altLang="de-DE" sz="22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Registrierung </a:t>
            </a:r>
            <a:r>
              <a:rPr lang="de-DE" altLang="de-DE" sz="22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www.umweltzeichen.at/schulen/umsetzung</a:t>
            </a:r>
            <a:r>
              <a:rPr lang="de-DE" altLang="de-DE" sz="22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unverbindliche Anmeldung mit allg. E-Mail der Schule / PH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Sie erhalten ÖUZ-Newsletter &amp; Einladungen zu Workshops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EE4428-6776-40F0-9F6E-0F1BF8373BEA}"/>
              </a:ext>
            </a:extLst>
          </p:cNvPr>
          <p:cNvPicPr/>
          <p:nvPr/>
        </p:nvPicPr>
        <p:blipFill rotWithShape="1">
          <a:blip r:embed="rId4"/>
          <a:srcRect l="13607" t="4217" r="18226" b="2781"/>
          <a:stretch/>
        </p:blipFill>
        <p:spPr bwMode="auto">
          <a:xfrm>
            <a:off x="1582882" y="2235651"/>
            <a:ext cx="6212377" cy="4379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411667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21</a:t>
            </a:fld>
            <a:endParaRPr lang="en-US" altLang="de-DE" sz="1400" b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Die Online Software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606842"/>
            <a:ext cx="8602663" cy="1687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3"/>
              </a:rPr>
              <a:t>https://bildung.umweltzeichen.at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 allg. Email + PW </a:t>
            </a:r>
            <a:r>
              <a:rPr lang="de-DE" altLang="de-DE" sz="1800" b="0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(vergessen?)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2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für bereits 1x registrierte Schulen oder Schulen mit ÖUZ</a:t>
            </a:r>
            <a:r>
              <a:rPr lang="de-DE" altLang="de-DE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</a:t>
            </a:r>
          </a:p>
          <a:p>
            <a:pPr lvl="0">
              <a:lnSpc>
                <a:spcPts val="2800"/>
              </a:lnSpc>
              <a:spcAft>
                <a:spcPts val="600"/>
              </a:spcAft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Online-(Prüf)Protokoll 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(= Checkliste zur Selbstevaluation), </a:t>
            </a: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Kennzahlen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</a:t>
            </a: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allgemeine und Marketingdaten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t="12225" r="40000" b="964"/>
          <a:stretch/>
        </p:blipFill>
        <p:spPr>
          <a:xfrm>
            <a:off x="1770594" y="2272416"/>
            <a:ext cx="6051019" cy="47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954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843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AE5D3A29-C92B-4827-8079-8CA478B3231A}" type="slidenum">
              <a:rPr lang="en-US" altLang="de-DE" sz="1400" b="0" smtClean="0"/>
              <a:pPr/>
              <a:t>22</a:t>
            </a:fld>
            <a:endParaRPr lang="en-US" altLang="de-DE" sz="1400" b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71450" y="995910"/>
            <a:ext cx="8869363" cy="533479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Der Nachweis zur Umsetzung von Kriterien muss 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400" b="0" dirty="0">
                <a:latin typeface="Arial" charset="0"/>
                <a:cs typeface="Times New Roman" pitchFamily="18" charset="0"/>
              </a:rPr>
              <a:t>objektiv nachvollziehbar und überprüfbar sein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W-Fragen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wer, wann, was, (wo z.B. Ablage woanders als PSW)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Beurteilungszeitraum beachten!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– meistens 4 Jahre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(siehe auch Folie # 46)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Maßnahmen</a:t>
            </a:r>
            <a:r>
              <a:rPr lang="de-DE" altLang="de-DE" sz="20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für Soll- oder zusatzpunkte müssen </a:t>
            </a: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umgesetzt</a:t>
            </a:r>
            <a:r>
              <a:rPr lang="de-DE" altLang="de-DE" sz="20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sein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Ungenügende Nachweise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„es gibt ein Rundschreiben zum Lüften“ (Kriterium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G05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„eine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Radpumpe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ist vorhanden“ (Kriterium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V07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	</a:t>
            </a: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Nachvollziehbare Nachweise bei der Prüfung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Lüftungsinfo hängt in allen Klassen, wurde in der Konferenz vom … besprochen, wird jedes Semester von … gezeigt …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im Sekretariat (bei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SchulwartIn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gibt es in der Zeit  von … bis … eine Pumpe mit Adaptern </a:t>
            </a:r>
            <a:r>
              <a:rPr lang="de-DE" altLang="de-DE" sz="2000" b="0" u="sng" dirty="0">
                <a:latin typeface="Arial" charset="0"/>
                <a:cs typeface="Times New Roman" pitchFamily="18" charset="0"/>
              </a:rPr>
              <a:t>und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ein Radwerkzeug auszuleihen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>
                <a:latin typeface="Arial Black" pitchFamily="34" charset="0"/>
              </a:rPr>
              <a:t>Nachweis der Kriterien</a:t>
            </a:r>
          </a:p>
        </p:txBody>
      </p:sp>
    </p:spTree>
    <p:extLst>
      <p:ext uri="{BB962C8B-B14F-4D97-AF65-F5344CB8AC3E}">
        <p14:creationId xmlns:p14="http://schemas.microsoft.com/office/powerpoint/2010/main" val="2613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614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A7579046-702F-4CD4-BFCC-D9446DCB7F0F}" type="slidenum">
              <a:rPr lang="en-US" altLang="de-DE" sz="1400" b="0" smtClean="0"/>
              <a:pPr/>
              <a:t>23</a:t>
            </a:fld>
            <a:endParaRPr lang="en-US" altLang="de-DE" sz="1400" b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209549" y="1203022"/>
            <a:ext cx="8915400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de-DE" sz="2400" b="0" dirty="0">
                <a:latin typeface="Arial" charset="0"/>
                <a:cs typeface="Times New Roman" pitchFamily="18" charset="0"/>
              </a:rPr>
              <a:t>Mit der Umsetzung des Umweltzeichens gewinnen Sie</a:t>
            </a:r>
          </a:p>
          <a:p>
            <a:pPr marL="1080000" lvl="1" indent="-457200"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eine Top-Auszeichnung … das Umweltzeichen ist ein Leuchtturm!</a:t>
            </a:r>
          </a:p>
          <a:p>
            <a:pPr marL="1080000" lvl="1" indent="-4572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ein stärkeres Gemeinschaftsgefühl – das ÖUZ nützt allen!</a:t>
            </a:r>
          </a:p>
          <a:p>
            <a:pPr marL="1080000" lvl="1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eine Struktur für eine kontinuierliche Qualitätsentwicklung</a:t>
            </a:r>
          </a:p>
          <a:p>
            <a:pPr marL="1080000" lvl="1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ein dokumentiertes Abbild Ihrer Leistungen (was Sie alles tun)</a:t>
            </a:r>
          </a:p>
          <a:p>
            <a:pPr marL="1080000" lvl="1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wertvolle Kontakte, neue Erfahrungen und Ideen</a:t>
            </a:r>
          </a:p>
          <a:p>
            <a:pPr marL="1080000" lvl="1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ein klares und positives Image für die Bildungseinrichtung</a:t>
            </a:r>
          </a:p>
          <a:p>
            <a:pPr marL="1080000" lvl="1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eine bessere Verhandlungsbasis gegenüber dem </a:t>
            </a:r>
            <a:r>
              <a:rPr lang="de-DE" sz="2000" b="0" dirty="0" err="1">
                <a:latin typeface="Arial" charset="0"/>
                <a:cs typeface="Times New Roman" pitchFamily="18" charset="0"/>
              </a:rPr>
              <a:t>Schulerhalter</a:t>
            </a:r>
            <a:endParaRPr lang="de-DE" sz="2000" b="0" dirty="0">
              <a:latin typeface="Arial" charset="0"/>
              <a:cs typeface="Times New Roman" pitchFamily="18" charset="0"/>
            </a:endParaRPr>
          </a:p>
          <a:p>
            <a:pPr marL="1130300" lvl="1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b="0">
                <a:latin typeface="Arial Black" pitchFamily="34" charset="0"/>
              </a:rPr>
              <a:t>über Wirkungen und Nebenwirkungen …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71450" y="5124629"/>
            <a:ext cx="891539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000" dirty="0">
                <a:solidFill>
                  <a:srgbClr val="008000"/>
                </a:solidFill>
                <a:latin typeface="Arial" charset="0"/>
              </a:rPr>
              <a:t>Das bedeutet etwas Engagement und einen satten Gewinn!</a:t>
            </a:r>
            <a:br>
              <a:rPr lang="de-AT" altLang="de-DE" sz="2000" dirty="0">
                <a:solidFill>
                  <a:srgbClr val="008000"/>
                </a:solidFill>
                <a:latin typeface="Arial" charset="0"/>
              </a:rPr>
            </a:br>
            <a:br>
              <a:rPr lang="de-AT" altLang="de-DE" sz="2000" dirty="0">
                <a:solidFill>
                  <a:srgbClr val="008000"/>
                </a:solidFill>
                <a:latin typeface="Arial" charset="0"/>
              </a:rPr>
            </a:br>
            <a:r>
              <a:rPr lang="de-AT" altLang="de-DE" sz="2000" dirty="0">
                <a:solidFill>
                  <a:srgbClr val="008000"/>
                </a:solidFill>
                <a:latin typeface="Arial" charset="0"/>
              </a:rPr>
              <a:t>Das Umweltzeichen ist ein Entwicklungsprozess für alle und nützt allen: </a:t>
            </a:r>
            <a:r>
              <a:rPr lang="de-AT" altLang="de-DE" sz="1600" b="0" dirty="0">
                <a:solidFill>
                  <a:srgbClr val="008000"/>
                </a:solidFill>
                <a:latin typeface="Arial" charset="0"/>
              </a:rPr>
              <a:t>Leitung, </a:t>
            </a:r>
            <a:r>
              <a:rPr lang="de-AT" altLang="de-DE" sz="1600" b="0" dirty="0" err="1">
                <a:solidFill>
                  <a:srgbClr val="008000"/>
                </a:solidFill>
                <a:latin typeface="Arial" charset="0"/>
              </a:rPr>
              <a:t>Pädagog:innen</a:t>
            </a:r>
            <a:r>
              <a:rPr lang="de-AT" altLang="de-DE" sz="1600" b="0" dirty="0">
                <a:solidFill>
                  <a:srgbClr val="008000"/>
                </a:solidFill>
                <a:latin typeface="Arial" charset="0"/>
              </a:rPr>
              <a:t>, </a:t>
            </a:r>
            <a:r>
              <a:rPr lang="de-AT" altLang="de-DE" sz="1600" b="0" dirty="0" err="1">
                <a:solidFill>
                  <a:srgbClr val="008000"/>
                </a:solidFill>
                <a:latin typeface="Arial" charset="0"/>
              </a:rPr>
              <a:t>Schüler:innen</a:t>
            </a:r>
            <a:r>
              <a:rPr lang="de-AT" altLang="de-DE" sz="1600" b="0" dirty="0">
                <a:solidFill>
                  <a:srgbClr val="008000"/>
                </a:solidFill>
                <a:latin typeface="Arial" charset="0"/>
              </a:rPr>
              <a:t>, </a:t>
            </a:r>
            <a:r>
              <a:rPr lang="de-AT" altLang="de-DE" sz="1600" b="0" dirty="0" err="1">
                <a:solidFill>
                  <a:srgbClr val="008000"/>
                </a:solidFill>
                <a:latin typeface="Arial" charset="0"/>
              </a:rPr>
              <a:t>Mitarbeiter:innen</a:t>
            </a:r>
            <a:r>
              <a:rPr lang="de-AT" altLang="de-DE" sz="1600" b="0" dirty="0">
                <a:solidFill>
                  <a:srgbClr val="008000"/>
                </a:solidFill>
                <a:latin typeface="Arial" charset="0"/>
              </a:rPr>
              <a:t>, Eltern, Schulerhalter und der Region </a:t>
            </a:r>
          </a:p>
        </p:txBody>
      </p:sp>
    </p:spTree>
    <p:extLst>
      <p:ext uri="{BB962C8B-B14F-4D97-AF65-F5344CB8AC3E}">
        <p14:creationId xmlns:p14="http://schemas.microsoft.com/office/powerpoint/2010/main" val="265158528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CE93B316-6780-43F4-9811-854E1D81559D}" type="slidenum">
              <a:rPr lang="en-US" altLang="de-DE" sz="1400" b="0" smtClean="0"/>
              <a:pPr/>
              <a:t>24</a:t>
            </a:fld>
            <a:endParaRPr lang="en-US" altLang="de-DE" sz="1400" b="0"/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71450" y="0"/>
            <a:ext cx="84391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  Online-Umfrage 2022</a:t>
            </a:r>
          </a:p>
          <a:p>
            <a:endParaRPr lang="de-DE" altLang="de-DE" sz="3200" b="0" dirty="0">
              <a:latin typeface="Arial Black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9887" y="5340073"/>
            <a:ext cx="91836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Online-Umfrage Herbst 2021</a:t>
            </a:r>
            <a:r>
              <a:rPr lang="de-AT" sz="15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76 Antworten von Umweltzeichenschulen (Rücklaufquote 53%): </a:t>
            </a:r>
            <a:br>
              <a:rPr lang="de-AT" sz="15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= sehr stark zutreffend (immer), 2 = stark zutreffend (sehr häufig), 3 = zutreffend (häufig)</a:t>
            </a:r>
          </a:p>
          <a:p>
            <a:pPr lvl="0"/>
            <a:r>
              <a:rPr lang="de-AT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= weniger zutreffend (manchmal), 5 = fast gar nicht zutreffend (fast nie), 6 = gar nicht zutreffend (nie)</a:t>
            </a:r>
          </a:p>
          <a:p>
            <a:pPr lvl="0" algn="ctr"/>
            <a:r>
              <a:rPr lang="de-A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www.umweltzeichen.at/schulen/evaluation</a:t>
            </a:r>
            <a:r>
              <a:rPr lang="de-A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Diagramm 7" title="online Umfrage Herbst 2014, 50 Antworten von Schulen">
            <a:extLst>
              <a:ext uri="{FF2B5EF4-FFF2-40B4-BE49-F238E27FC236}">
                <a16:creationId xmlns:a16="http://schemas.microsoft.com/office/drawing/2014/main" id="{B03B3CB1-4283-4FDE-BDCE-45BDF5FDA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505499"/>
              </p:ext>
            </p:extLst>
          </p:nvPr>
        </p:nvGraphicFramePr>
        <p:xfrm>
          <a:off x="0" y="1089429"/>
          <a:ext cx="9224962" cy="403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24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2560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fld id="{3A77FFCB-1560-4F25-B702-CBAE6B77F00D}" type="slidenum">
              <a:rPr lang="en-US" altLang="de-DE" sz="1400" b="0" smtClean="0"/>
              <a:pPr/>
              <a:t>25</a:t>
            </a:fld>
            <a:endParaRPr lang="en-US" altLang="de-DE" sz="1400" b="0" dirty="0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71450" y="825499"/>
            <a:ext cx="8609693" cy="537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Umweltministerium (BMK)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Gesamt-Koordination, Zeichengeber, UZ-Auszeichnungsfeier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19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</a:rPr>
              <a:t>Elvira Kreuzpointner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 (01) 711 61 62 – 1648 </a:t>
            </a:r>
            <a:b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</a:br>
            <a:r>
              <a:rPr lang="de-DE" altLang="de-DE" sz="19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elvira.kreuzpointner@bmk.gv.at</a:t>
            </a:r>
            <a:r>
              <a:rPr lang="de-DE" altLang="de-DE" sz="1900" b="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endParaRPr lang="de-DE" altLang="de-DE" sz="1900" b="0" i="1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Bildungsministerium (BMBWF)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Bildungsförderungsfond, Dienstfreistellungen, Zeichengeber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19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</a:rPr>
              <a:t>Hanna </a:t>
            </a:r>
            <a:r>
              <a:rPr lang="de-DE" altLang="de-DE" sz="1900" b="0" dirty="0" err="1">
                <a:latin typeface="Arial" charset="0"/>
                <a:cs typeface="Times New Roman" pitchFamily="18" charset="0"/>
              </a:rPr>
              <a:t>Malhonen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 (01) 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531 20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2532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b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  <a:hlinkClick r:id="rId4"/>
              </a:rPr>
              <a:t>hanna.malhonen@bmbwf.gv.at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endParaRPr lang="de-DE" altLang="de-DE" sz="1900" b="0" dirty="0">
              <a:solidFill>
                <a:schemeClr val="accent2"/>
              </a:solidFill>
              <a:latin typeface="Arial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FORUM Umweltbildung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(Karin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Schneeweiss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teilweise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900" b="0" i="1" dirty="0" err="1">
                <a:latin typeface="Arial" charset="0"/>
                <a:cs typeface="Times New Roman" pitchFamily="18" charset="0"/>
              </a:rPr>
              <a:t>Kriterienerstellung</a:t>
            </a: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 UZ 301</a:t>
            </a:r>
            <a:br>
              <a:rPr lang="de-DE" altLang="de-DE" sz="1900" b="0" i="1" dirty="0">
                <a:latin typeface="Arial" charset="0"/>
                <a:cs typeface="Times New Roman" pitchFamily="18" charset="0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  <a:hlinkClick r:id="rId5"/>
              </a:rPr>
              <a:t>karin.schneeweiss@umweltbildung.at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 (01) 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402 47 01 - 16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endParaRPr lang="de-DE" altLang="de-DE" sz="19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VKI Verein für Konsumenteninformation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Administration, Prüfungsorganisation, </a:t>
            </a:r>
            <a:r>
              <a:rPr lang="de-DE" altLang="de-DE" sz="1900" b="0" i="1" dirty="0" err="1">
                <a:latin typeface="Arial" charset="0"/>
                <a:cs typeface="Times New Roman" pitchFamily="18" charset="0"/>
              </a:rPr>
              <a:t>Kriterienerstellung</a:t>
            </a: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 UZ 301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19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</a:rPr>
              <a:t>Arno Dermutz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 (01) 588 77 – 255,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  <a:hlinkClick r:id="rId6"/>
              </a:rPr>
              <a:t>arno.dermutz@vki.at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  <a:sym typeface="Wingdings" pitchFamily="2" charset="2"/>
              </a:rPr>
              <a:t>Berater/innen: 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sym typeface="Wingdings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https://bildung.umweltzeichen.at  Berater UZ 301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endParaRPr lang="de-DE" altLang="de-DE" sz="1600" b="0" dirty="0">
              <a:solidFill>
                <a:srgbClr val="0000FF"/>
              </a:solidFill>
              <a:latin typeface="Arial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  Umweltzeichenteam, Kontakte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83" y="3801930"/>
            <a:ext cx="730949" cy="7320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29" y="4779387"/>
            <a:ext cx="527443" cy="80986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46" y="2848409"/>
            <a:ext cx="2371154" cy="7938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B5B22A5-A1E6-47AC-AD5F-2BC768B06F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99" y="1529200"/>
            <a:ext cx="2336006" cy="8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25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C6B03F6-3CE3-4B28-9686-C1D9CB963FA2}" type="slidenum">
              <a:rPr lang="en-US" altLang="de-DE" sz="1400" b="0" smtClean="0"/>
              <a:pPr/>
              <a:t>26</a:t>
            </a:fld>
            <a:endParaRPr lang="en-US" altLang="de-DE" sz="1400" b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320675" y="444193"/>
            <a:ext cx="8420100" cy="617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br>
              <a:rPr lang="de-DE" altLang="de-DE" sz="4000" b="0" dirty="0">
                <a:solidFill>
                  <a:schemeClr val="tx2"/>
                </a:solidFill>
                <a:latin typeface="Arial Black" pitchFamily="34" charset="0"/>
              </a:rPr>
            </a:br>
            <a:r>
              <a:rPr lang="de-DE" altLang="de-DE" sz="4800" i="1" dirty="0" err="1">
                <a:solidFill>
                  <a:srgbClr val="339933"/>
                </a:solidFill>
                <a:latin typeface="Arial Black" panose="020B0A04020102020204" pitchFamily="34" charset="0"/>
              </a:rPr>
              <a:t>everyday</a:t>
            </a:r>
            <a:r>
              <a:rPr lang="de-DE" altLang="de-DE" sz="4800" i="1" dirty="0">
                <a:solidFill>
                  <a:srgbClr val="339933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4800" i="1" dirty="0" err="1">
                <a:solidFill>
                  <a:srgbClr val="339933"/>
                </a:solidFill>
                <a:latin typeface="Arial Black" panose="020B0A04020102020204" pitchFamily="34" charset="0"/>
              </a:rPr>
              <a:t>for</a:t>
            </a:r>
            <a:r>
              <a:rPr lang="de-DE" altLang="de-DE" sz="4800" i="1" dirty="0">
                <a:solidFill>
                  <a:srgbClr val="339933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4800" i="1" dirty="0" err="1">
                <a:solidFill>
                  <a:srgbClr val="339933"/>
                </a:solidFill>
                <a:latin typeface="Arial Black" panose="020B0A04020102020204" pitchFamily="34" charset="0"/>
              </a:rPr>
              <a:t>future</a:t>
            </a:r>
            <a:br>
              <a:rPr lang="de-DE" altLang="de-DE" sz="4800" b="0" dirty="0">
                <a:latin typeface="Arial Black" pitchFamily="34" charset="0"/>
              </a:rPr>
            </a:br>
            <a:r>
              <a:rPr lang="de-DE" altLang="de-DE" sz="2400" b="0" dirty="0">
                <a:latin typeface="Arial Black" pitchFamily="34" charset="0"/>
              </a:rPr>
              <a:t>ausgezeichnete Produkte </a:t>
            </a:r>
            <a:r>
              <a:rPr lang="de-DE" altLang="de-DE" sz="2400" b="0">
                <a:latin typeface="Arial Black" pitchFamily="34" charset="0"/>
              </a:rPr>
              <a:t>&amp; Dienstleistungen</a:t>
            </a:r>
            <a:r>
              <a:rPr lang="de-DE" altLang="de-DE" sz="4000" b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de-DE" altLang="de-DE" sz="3600" dirty="0">
                <a:solidFill>
                  <a:schemeClr val="tx2"/>
                </a:solidFill>
                <a:latin typeface="Arial" charset="0"/>
                <a:hlinkClick r:id="rId3"/>
              </a:rPr>
              <a:t>www.umweltzeichen.at</a:t>
            </a:r>
            <a:r>
              <a:rPr lang="de-DE" altLang="de-DE" sz="3600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algn="ctr" eaLnBrk="1" hangingPunct="1"/>
            <a:endParaRPr lang="de-DE" altLang="de-DE" sz="3200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de-DE" altLang="de-DE" sz="3200" dirty="0">
                <a:solidFill>
                  <a:schemeClr val="tx2"/>
                </a:solidFill>
                <a:latin typeface="Arial" charset="0"/>
              </a:rPr>
              <a:t>Vielen Dank für Ihre Aufmerksamkeit</a:t>
            </a:r>
          </a:p>
          <a:p>
            <a:pPr algn="ctr" eaLnBrk="1" hangingPunct="1">
              <a:spcBef>
                <a:spcPts val="600"/>
              </a:spcBef>
            </a:pPr>
            <a:r>
              <a:rPr lang="de-DE" altLang="de-DE" sz="3200" dirty="0">
                <a:solidFill>
                  <a:srgbClr val="339933"/>
                </a:solidFill>
                <a:latin typeface="Arial" charset="0"/>
              </a:rPr>
              <a:t>Haben Sie Fragen zum Umweltzeichen?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-403225" y="0"/>
            <a:ext cx="799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AT" altLang="de-DE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0" y="0"/>
            <a:ext cx="8337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de-AT" altLang="de-DE"/>
              <a:t> </a:t>
            </a:r>
          </a:p>
          <a:p>
            <a:pPr algn="ctr"/>
            <a:endParaRPr lang="de-AT" altLang="de-DE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0" y="0"/>
            <a:ext cx="795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AT" altLang="de-DE"/>
              <a:t>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0" y="2355850"/>
            <a:ext cx="86487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AT" altLang="de-DE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0" y="0"/>
            <a:ext cx="9144000" cy="105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AT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823651-E23B-4411-A142-7023F5B429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07" y="3192870"/>
            <a:ext cx="2116836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638AF0A4-D3D9-4922-A1BD-824FE2440D20}" type="slidenum">
              <a:rPr lang="en-US" altLang="de-DE" sz="1400" b="0" smtClean="0"/>
              <a:pPr/>
              <a:t>3</a:t>
            </a:fld>
            <a:endParaRPr lang="en-US" altLang="de-DE" sz="1400" b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71463" y="755650"/>
            <a:ext cx="86360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Ökologie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Bewusstseinsbildung aller Beteiligten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mess- und sichtbare Umweltverbesserung am Standort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umweltverträgliche Produkte und Dienstleistungen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Soziales, Gesundheit und Qualität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positives Schulklima und Partizipation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Gesundheitsförderung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kontinuierliche Schulentwicklung (SQA, QIBB), Vernetzung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Ökonomie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Marketing- und Wettbewerbsvorteil für die Bildungseinrichtung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Einsparungen auch für Schulen verfügbar machen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Zusatzqualifikationen für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SchülerInnen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7173" name="Freeform 3"/>
          <p:cNvSpPr>
            <a:spLocks/>
          </p:cNvSpPr>
          <p:nvPr/>
        </p:nvSpPr>
        <p:spPr bwMode="auto">
          <a:xfrm>
            <a:off x="0" y="0"/>
            <a:ext cx="675640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174" name="Freeform 4"/>
          <p:cNvSpPr>
            <a:spLocks/>
          </p:cNvSpPr>
          <p:nvPr/>
        </p:nvSpPr>
        <p:spPr bwMode="auto">
          <a:xfrm>
            <a:off x="2743200" y="0"/>
            <a:ext cx="410845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 Ziele der Richtlinie UZ 301</a:t>
            </a: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171450" y="5638800"/>
            <a:ext cx="88915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de-DE" sz="2200" dirty="0">
                <a:latin typeface="Arial" charset="0"/>
                <a:cs typeface="Times New Roman" pitchFamily="18" charset="0"/>
              </a:rPr>
              <a:t>SDGs </a:t>
            </a:r>
            <a:r>
              <a:rPr lang="de-AT" altLang="de-DE" sz="2200" b="0" dirty="0">
                <a:latin typeface="Arial" charset="0"/>
                <a:cs typeface="Times New Roman" pitchFamily="18" charset="0"/>
              </a:rPr>
              <a:t>= </a:t>
            </a:r>
            <a:r>
              <a:rPr lang="de-AT" altLang="de-DE" sz="2200" dirty="0">
                <a:latin typeface="Arial" charset="0"/>
                <a:cs typeface="Times New Roman" pitchFamily="18" charset="0"/>
                <a:hlinkClick r:id="rId3"/>
              </a:rPr>
              <a:t>UN-Nachhaltigkeitsziele 2030</a:t>
            </a:r>
            <a:r>
              <a:rPr lang="de-AT" altLang="de-DE" sz="2200" b="0" dirty="0">
                <a:latin typeface="Arial" charset="0"/>
                <a:cs typeface="Times New Roman" pitchFamily="18" charset="0"/>
              </a:rPr>
              <a:t> … </a:t>
            </a:r>
            <a:r>
              <a:rPr lang="de-DE" altLang="de-DE" sz="2200" dirty="0">
                <a:latin typeface="Arial" charset="0"/>
                <a:cs typeface="Times New Roman" pitchFamily="18" charset="0"/>
                <a:hlinkClick r:id="rId4"/>
              </a:rPr>
              <a:t>gelten für jeden - überall</a:t>
            </a:r>
            <a:r>
              <a:rPr lang="de-AT" altLang="de-DE" sz="2200" b="0" dirty="0">
                <a:latin typeface="Arial" charset="0"/>
                <a:cs typeface="Times New Roman" pitchFamily="18" charset="0"/>
              </a:rPr>
              <a:t>  </a:t>
            </a:r>
            <a:br>
              <a:rPr lang="de-AT" altLang="de-DE" sz="2200" b="0" dirty="0">
                <a:latin typeface="Arial" charset="0"/>
                <a:cs typeface="Times New Roman" pitchFamily="18" charset="0"/>
              </a:rPr>
            </a:br>
            <a:r>
              <a:rPr lang="de-AT" altLang="de-DE" sz="2200" dirty="0">
                <a:latin typeface="Arial" charset="0"/>
                <a:cs typeface="Times New Roman" pitchFamily="18" charset="0"/>
              </a:rPr>
              <a:t>Bildung</a:t>
            </a:r>
            <a:r>
              <a:rPr lang="de-AT" altLang="de-DE" sz="2000" b="0" dirty="0">
                <a:latin typeface="Arial" charset="0"/>
              </a:rPr>
              <a:t> 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  <a:hlinkClick r:id="rId5"/>
              </a:rPr>
              <a:t>Weltaktionsprogramm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 GAP 2030 </a:t>
            </a:r>
            <a:r>
              <a:rPr lang="de-AT" altLang="de-DE" sz="2000" b="0" dirty="0"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mit SDGs im Focus</a:t>
            </a:r>
            <a:endParaRPr lang="de-AT" altLang="de-DE" sz="2000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7D871635-84A1-4F4C-9AB4-9C8F79F9D373}" type="slidenum">
              <a:rPr lang="en-US" altLang="de-DE" sz="1400" b="0" smtClean="0"/>
              <a:pPr/>
              <a:t>4</a:t>
            </a:fld>
            <a:endParaRPr lang="en-US" altLang="de-DE" sz="1400" b="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000" b="0" dirty="0">
                <a:latin typeface="Arial Black" pitchFamily="34" charset="0"/>
              </a:rPr>
              <a:t>Ein ganzheitliches Schulprogramm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438709"/>
            <a:ext cx="2761548" cy="206284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075436" y="782398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Bildungsqualität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300203" y="2130831"/>
            <a:ext cx="2114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Umwelt- und </a:t>
            </a:r>
            <a:b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Klimaschutz</a:t>
            </a:r>
          </a:p>
        </p:txBody>
      </p:sp>
      <p:sp>
        <p:nvSpPr>
          <p:cNvPr id="5" name="Rechteck 4"/>
          <p:cNvSpPr/>
          <p:nvPr/>
        </p:nvSpPr>
        <p:spPr>
          <a:xfrm>
            <a:off x="644964" y="2315498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</a:p>
        </p:txBody>
      </p:sp>
      <p:sp>
        <p:nvSpPr>
          <p:cNvPr id="6" name="Rechteck 5"/>
          <p:cNvSpPr/>
          <p:nvPr/>
        </p:nvSpPr>
        <p:spPr>
          <a:xfrm>
            <a:off x="5514374" y="3873224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Partizipation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1289837" y="3866047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Kooperation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171450" y="4413567"/>
            <a:ext cx="8739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4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Umweltzeichen ist ein ganzheitliches Schulprogramm und ein systematischer Entwicklungsprozess für eine Bildung für eine nachhaltige Entwicklung</a:t>
            </a:r>
          </a:p>
        </p:txBody>
      </p:sp>
      <p:sp>
        <p:nvSpPr>
          <p:cNvPr id="9" name="Rechteck 8"/>
          <p:cNvSpPr/>
          <p:nvPr/>
        </p:nvSpPr>
        <p:spPr>
          <a:xfrm>
            <a:off x="2990850" y="3501552"/>
            <a:ext cx="2246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b="0" dirty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0" dirty="0">
                <a:latin typeface="Arial" panose="020B0604020202020204" pitchFamily="34" charset="0"/>
                <a:cs typeface="Arial" panose="020B0604020202020204" pitchFamily="34" charset="0"/>
              </a:rPr>
              <a:t>E. Schneider</a:t>
            </a:r>
          </a:p>
        </p:txBody>
      </p:sp>
      <p:sp>
        <p:nvSpPr>
          <p:cNvPr id="10" name="Rechteck 9"/>
          <p:cNvSpPr/>
          <p:nvPr/>
        </p:nvSpPr>
        <p:spPr>
          <a:xfrm>
            <a:off x="2717709" y="5851601"/>
            <a:ext cx="3307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u="sng" dirty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Handeln!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30" y="5672291"/>
            <a:ext cx="1186543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3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536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7D871635-84A1-4F4C-9AB4-9C8F79F9D373}" type="slidenum">
              <a:rPr lang="en-US" altLang="de-DE" sz="1400" b="0" smtClean="0"/>
              <a:pPr/>
              <a:t>5</a:t>
            </a:fld>
            <a:endParaRPr lang="en-US" altLang="de-DE" sz="1400" b="0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508000" y="1455738"/>
            <a:ext cx="8636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UZ 301-Beratung (</a:t>
            </a:r>
            <a:r>
              <a:rPr lang="de-DE" altLang="de-DE" sz="2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empfohlen!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Förderungen durch Länder  (ggf. geringer Selbstbehalt)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Weitere gratis Beratungsmöglichkeiten (siehe spätere Folie)</a:t>
            </a:r>
            <a:endParaRPr lang="de-DE" altLang="de-DE" sz="2000" b="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Prüfungsgebühren werden bezahlt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rechnet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Prüfer:in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mit der verantwortlichen Stelle beim Umweltzeichen ab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Pflichtschulen: 300 €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Allgemeinbildende und berufsbildende mittlere und höhere Schulen ohne Werkstätten/Lehrküchen 450 €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Berufsbildende mittlere und höhere Schulen mit Werkstätten/Lehrküchen 600 €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dirty="0">
                <a:latin typeface="Arial" charset="0"/>
                <a:cs typeface="Times New Roman" pitchFamily="18" charset="0"/>
              </a:rPr>
              <a:t>Keine Zeichennutzungsgebühr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(gilt nur für UZ 301)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 Keine extra Kosten für Schulen</a:t>
            </a:r>
          </a:p>
        </p:txBody>
      </p:sp>
    </p:spTree>
    <p:extLst>
      <p:ext uri="{BB962C8B-B14F-4D97-AF65-F5344CB8AC3E}">
        <p14:creationId xmlns:p14="http://schemas.microsoft.com/office/powerpoint/2010/main" val="420447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843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AE5D3A29-C92B-4827-8079-8CA478B3231A}" type="slidenum">
              <a:rPr lang="en-US" altLang="de-DE" sz="1400" b="0" smtClean="0"/>
              <a:pPr/>
              <a:t>6</a:t>
            </a:fld>
            <a:endParaRPr lang="en-US" altLang="de-DE" sz="1400" b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274637" y="1125539"/>
            <a:ext cx="8869363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Wie kommt eine Schule an Informationen über UZ 301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persönlich: Lehrer/in, Schüler/in, Direktion, Mitarbeiter/in, Eltern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Kontakt zu UZ-Team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VKI, BMK, … 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andere Programme: ÖKOLOG, klimaaktiv, „Gesunde Schule“, …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Umweltzeichen-Schulen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dirty="0" err="1">
                <a:latin typeface="Arial" charset="0"/>
                <a:cs typeface="Times New Roman" pitchFamily="18" charset="0"/>
              </a:rPr>
              <a:t>BeraterInnen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-Liste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im Internet: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  <a:hlinkClick r:id="rId3"/>
              </a:rPr>
              <a:t>https://bildung.umweltzeichen.at/index.php?berater=1&amp;b_rl_5=1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Internet: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4"/>
              </a:rPr>
              <a:t>www.umweltzeichen.at/schulen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bzw.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latin typeface="Arial" charset="0"/>
                <a:cs typeface="Times New Roman" pitchFamily="18" charset="0"/>
                <a:hlinkClick r:id="rId5"/>
              </a:rPr>
              <a:t>www.umweltzeichen.at/schulen/umsetzung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dirty="0">
                <a:latin typeface="Arial" charset="0"/>
                <a:cs typeface="Times New Roman" pitchFamily="18" charset="0"/>
              </a:rPr>
            </a:br>
            <a:r>
              <a:rPr lang="de-DE" altLang="de-DE" sz="1800" dirty="0">
                <a:latin typeface="Arial" charset="0"/>
                <a:cs typeface="Times New Roman" pitchFamily="18" charset="0"/>
              </a:rPr>
              <a:t>= auch für erstmalige </a:t>
            </a:r>
            <a:r>
              <a:rPr lang="de-DE" altLang="de-DE" sz="18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Registrierung</a:t>
            </a:r>
            <a:r>
              <a:rPr lang="de-DE" altLang="de-DE" sz="1800" dirty="0">
                <a:latin typeface="Arial" charset="0"/>
                <a:cs typeface="Times New Roman" pitchFamily="18" charset="0"/>
              </a:rPr>
              <a:t> für am ÖUZ interessierte Schulen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Medien?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Startphase</a:t>
            </a:r>
          </a:p>
        </p:txBody>
      </p:sp>
    </p:spTree>
    <p:extLst>
      <p:ext uri="{BB962C8B-B14F-4D97-AF65-F5344CB8AC3E}">
        <p14:creationId xmlns:p14="http://schemas.microsoft.com/office/powerpoint/2010/main" val="284103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819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C9A6DE75-4FA2-47CB-8331-561154FE9D1D}" type="slidenum">
              <a:rPr lang="en-US" altLang="de-DE" sz="1400" b="0" smtClean="0"/>
              <a:pPr/>
              <a:t>7</a:t>
            </a:fld>
            <a:endParaRPr lang="en-US" altLang="de-DE" sz="1400" b="0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508000" y="841375"/>
            <a:ext cx="8636000" cy="596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Information und Kommunikation sind zentral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Direktion und möglichst viele KollegInnen einbeziehen,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auch MitarbeiterInnen (z.B. </a:t>
            </a:r>
            <a:r>
              <a:rPr lang="de-DE" altLang="de-DE" sz="2000" b="0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SchulwartIn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, Sekretariat, Reinigungspersonal), SchülerInnen und Eltern.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wer kann / will was beitragen (Ressourcen klären)?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gibt es Anknüpfungspunkte zum Umweltzeichen,  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z.B. ÖKOLOG, Klimabündnis, Gesundheitsprojekte, QMS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welche Bereiche sind schon umgesetzt bzw. sollen zuerst umgesetzt werden, was ist schon dokumentiert?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r>
              <a:rPr lang="de-AT" altLang="de-DE" sz="2000" b="0" dirty="0">
                <a:solidFill>
                  <a:srgbClr val="008000"/>
                </a:solidFill>
                <a:latin typeface="Arial" charset="0"/>
              </a:rPr>
              <a:t>Meist ist viel vorhanden, etliche sind Kriterien bereits</a:t>
            </a:r>
            <a:r>
              <a:rPr lang="de-AT" altLang="de-DE" sz="2000" b="0" dirty="0">
                <a:solidFill>
                  <a:srgbClr val="008000"/>
                </a:solidFill>
                <a:latin typeface="Calibri"/>
              </a:rPr>
              <a:t> </a:t>
            </a:r>
            <a:r>
              <a:rPr lang="de-AT" altLang="de-DE" sz="2000" b="0" dirty="0">
                <a:solidFill>
                  <a:srgbClr val="008000"/>
                </a:solidFill>
                <a:latin typeface="Arial" charset="0"/>
              </a:rPr>
              <a:t>erfüllt!</a:t>
            </a:r>
            <a:endParaRPr lang="de-DE" altLang="de-DE" sz="2000" b="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was kann und will die Schulgemeinschaft mit dem Umweltzeichen erreichen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(Wünsche, Ideen, Aufwand &amp; Nutzen)?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endParaRPr lang="de-DE" altLang="de-DE" sz="2000" b="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432000" lvl="0" indent="-4320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Schulkonsens herstellen: z.B. SGA oder Schulforum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Umwelt-</a:t>
            </a:r>
            <a:r>
              <a:rPr lang="de-DE" altLang="de-DE" sz="2000" b="0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KoordinatorIn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wählen und ein Umweltteam bilden</a:t>
            </a:r>
          </a:p>
          <a:p>
            <a:pPr marL="432000" lvl="0" indent="-432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einfache Dokumentation: </a:t>
            </a:r>
            <a:r>
              <a:rPr lang="de-DE" altLang="de-DE" sz="2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online-Software</a:t>
            </a: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&amp;</a:t>
            </a: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Download Button</a:t>
            </a:r>
            <a:endParaRPr lang="de-DE" altLang="de-DE" sz="20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</a:pPr>
            <a:endParaRPr lang="de-DE" altLang="de-DE" sz="240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   Ein guter Start an der Schule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B60636-F92A-4EBF-81C6-6AFABAD4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10" y="1675656"/>
            <a:ext cx="13954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60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921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FDDD36F0-AFBB-4DFF-A40C-33A6FA1D9FB0}" type="slidenum">
              <a:rPr lang="en-US" altLang="de-DE" sz="1400" b="0" smtClean="0"/>
              <a:pPr/>
              <a:t>8</a:t>
            </a:fld>
            <a:endParaRPr lang="en-US" altLang="de-DE" sz="1400" b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1240066"/>
            <a:ext cx="9377363" cy="503214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Das Umweltzeichen ist mit vielen Programmen kompatibel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QMS, ÖKOLOG, Klimabündnis, Gesundheitsfördernde Schulen, …</a:t>
            </a:r>
          </a:p>
          <a:p>
            <a:pPr marL="432000" lv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4 + 3 verpflichtende Bereiche von 10 für die Erstprüfung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Umweltmanagement, Information und Soziales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Bildungsqualität und Bildung für nachhaltige Entwicklung</a:t>
            </a:r>
            <a:endParaRPr lang="de-DE" altLang="de-DE" sz="2000" b="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Energienutzung und  -einsparung, Bauausführung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Schuleigener Außenraum (z. B. Schulhof - wenn vorhanden)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i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und 3 weitere Bereiche aus den 6 restlichen (</a:t>
            </a:r>
            <a:r>
              <a:rPr lang="de-DE" altLang="de-DE" sz="2000" b="0" i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Stufenmodell</a:t>
            </a:r>
            <a:r>
              <a:rPr lang="de-DE" altLang="de-DE" sz="2000" b="0" i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)</a:t>
            </a:r>
          </a:p>
          <a:p>
            <a:pPr marL="468000" lvl="1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Daher können bei der Erstprüfung 3 Bereiche ausgeblendet werden</a:t>
            </a:r>
            <a:b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</a:br>
            <a:endParaRPr lang="de-DE" altLang="de-DE" sz="200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432000" lv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Muss-Kriterien</a:t>
            </a: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sind zu erfüllen</a:t>
            </a:r>
          </a:p>
          <a:p>
            <a:pPr marL="432000" lv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Soll-Kriterien</a:t>
            </a: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und Eigeninitiativen mit Punktesystem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>
                <a:latin typeface="Arial Black" pitchFamily="34" charset="0"/>
              </a:rPr>
              <a:t>  Das UZ ist aufbauend &amp; flexibel</a:t>
            </a:r>
          </a:p>
        </p:txBody>
      </p:sp>
    </p:spTree>
    <p:extLst>
      <p:ext uri="{BB962C8B-B14F-4D97-AF65-F5344CB8AC3E}">
        <p14:creationId xmlns:p14="http://schemas.microsoft.com/office/powerpoint/2010/main" val="372945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921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FDDD36F0-AFBB-4DFF-A40C-33A6FA1D9FB0}" type="slidenum">
              <a:rPr lang="en-US" altLang="de-DE" sz="1400" b="0" smtClean="0"/>
              <a:pPr/>
              <a:t>9</a:t>
            </a:fld>
            <a:endParaRPr lang="en-US" altLang="de-DE" sz="1400" b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970491"/>
            <a:ext cx="9377363" cy="558306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Mindestpunkteanzahl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je nach Audit &amp; Standort bzw. Schultyp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400" b="0" dirty="0">
                <a:latin typeface="Arial" charset="0"/>
                <a:cs typeface="Times New Roman" pitchFamily="18" charset="0"/>
              </a:rPr>
              <a:t>aus Soll-Kriterien, Eigeninitiativen und ggf. Bonuspunkten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lv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Eigen- bzw. Zusatzinitiativen: pro Audit sind 10 Punkte möglich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(in der Software unter 4. Kriterien „11. Bereich“, </a:t>
            </a:r>
            <a:r>
              <a:rPr lang="de-DE" altLang="de-DE" sz="2000" b="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Initiativen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mit ÖUZ-Bezug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)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Bis zu 6 zusätzliche Punkte durch die „Halbzeitregelung“ (</a:t>
            </a:r>
            <a:r>
              <a:rPr lang="de-DE" altLang="de-DE" sz="24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M18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jeweils 2 Jahre nach dem letzten Audit für: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neue Projekte, aktueller ÖKOLOG-Bericht oder Maßnahmenplan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b="0" dirty="0">
                <a:latin typeface="Arial Black" pitchFamily="34" charset="0"/>
              </a:rPr>
              <a:t>  Soll-Kriterien, Eigeninitiativen, Bonus</a:t>
            </a:r>
          </a:p>
          <a:p>
            <a:endParaRPr lang="de-DE" altLang="de-DE" sz="3200" b="0" dirty="0">
              <a:latin typeface="Arial Black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71450" y="1986154"/>
          <a:ext cx="8843142" cy="2456773"/>
        </p:xfrm>
        <a:graphic>
          <a:graphicData uri="http://schemas.openxmlformats.org/drawingml/2006/table">
            <a:tbl>
              <a:tblPr firstRow="1" firstCol="1" bandRow="1"/>
              <a:tblGrid>
                <a:gridCol w="476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57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Schultyp bzw. Standort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Mindestpunkte für</a:t>
                      </a: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Erstprüfung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Mindestpunkte </a:t>
                      </a: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Folgeprüfungen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801">
                <a:tc>
                  <a:txBody>
                    <a:bodyPr/>
                    <a:lstStyle/>
                    <a:p>
                      <a:pPr marL="36195" fontAlgn="auto" hangingPunct="1">
                        <a:lnSpc>
                          <a:spcPts val="2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Kleinstschulen </a:t>
                      </a:r>
                      <a:b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max. 3 Klassen oder max. 50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SchülerInnen</a:t>
                      </a: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b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Berufsschulen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de-DE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Polytechnische Schulen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Alle anderen Schulen und PH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71005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5304</Words>
  <Application>Microsoft Office PowerPoint</Application>
  <PresentationFormat>Bildschirmpräsentation (4:3)</PresentationFormat>
  <Paragraphs>388</Paragraphs>
  <Slides>26</Slides>
  <Notes>26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Times New Roman</vt:lpstr>
      <vt:lpstr>Wingdings</vt:lpstr>
      <vt:lpstr>Leere Präsentation</vt:lpstr>
      <vt:lpstr>Benutzerdefiniertes Design</vt:lpstr>
      <vt:lpstr>Document</vt:lpstr>
      <vt:lpstr>UZ 301 Österreichisches Umweltzeichen  für Schulen und Pädagogische Hochschulen (mittellange Fassung, 25 „Folien“)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Umweltzeichen für Schulen (30min)</dc:title>
  <dc:creator>Arno Dermutz</dc:creator>
  <cp:lastModifiedBy>Dermutz Arno</cp:lastModifiedBy>
  <cp:revision>986</cp:revision>
  <cp:lastPrinted>2022-09-19T11:08:09Z</cp:lastPrinted>
  <dcterms:created xsi:type="dcterms:W3CDTF">2000-11-27T16:13:13Z</dcterms:created>
  <dcterms:modified xsi:type="dcterms:W3CDTF">2022-09-19T13:22:11Z</dcterms:modified>
</cp:coreProperties>
</file>